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1" r:id="rId1"/>
  </p:sldMasterIdLst>
  <p:notesMasterIdLst>
    <p:notesMasterId r:id="rId36"/>
  </p:notesMasterIdLst>
  <p:handoutMasterIdLst>
    <p:handoutMasterId r:id="rId37"/>
  </p:handoutMasterIdLst>
  <p:sldIdLst>
    <p:sldId id="315" r:id="rId2"/>
    <p:sldId id="321" r:id="rId3"/>
    <p:sldId id="349" r:id="rId4"/>
    <p:sldId id="377" r:id="rId5"/>
    <p:sldId id="375" r:id="rId6"/>
    <p:sldId id="351" r:id="rId7"/>
    <p:sldId id="376" r:id="rId8"/>
    <p:sldId id="378" r:id="rId9"/>
    <p:sldId id="341" r:id="rId10"/>
    <p:sldId id="379" r:id="rId11"/>
    <p:sldId id="364" r:id="rId12"/>
    <p:sldId id="354" r:id="rId13"/>
    <p:sldId id="355" r:id="rId14"/>
    <p:sldId id="356" r:id="rId15"/>
    <p:sldId id="383" r:id="rId16"/>
    <p:sldId id="369" r:id="rId17"/>
    <p:sldId id="357" r:id="rId18"/>
    <p:sldId id="389" r:id="rId19"/>
    <p:sldId id="368" r:id="rId20"/>
    <p:sldId id="365" r:id="rId21"/>
    <p:sldId id="370" r:id="rId22"/>
    <p:sldId id="371" r:id="rId23"/>
    <p:sldId id="359" r:id="rId24"/>
    <p:sldId id="350" r:id="rId25"/>
    <p:sldId id="372" r:id="rId26"/>
    <p:sldId id="385" r:id="rId27"/>
    <p:sldId id="386" r:id="rId28"/>
    <p:sldId id="381" r:id="rId29"/>
    <p:sldId id="382" r:id="rId30"/>
    <p:sldId id="380" r:id="rId31"/>
    <p:sldId id="320" r:id="rId32"/>
    <p:sldId id="366" r:id="rId33"/>
    <p:sldId id="387" r:id="rId34"/>
    <p:sldId id="367" r:id="rId35"/>
  </p:sldIdLst>
  <p:sldSz cx="9144000" cy="6858000" type="screen4x3"/>
  <p:notesSz cx="6858000" cy="9945688"/>
  <p:embeddedFontLst>
    <p:embeddedFont>
      <p:font typeface="ＭＳ Ｐゴシック" panose="020B0600070205080204" pitchFamily="34" charset="-128"/>
      <p:regular r:id="rId38"/>
    </p:embeddedFont>
    <p:embeddedFont>
      <p:font typeface="Frutiger LT Com 55 Roman" panose="020B0604020202020204" charset="0"/>
      <p:regular r:id="rId39"/>
      <p:bold r:id="rId40"/>
      <p:italic r:id="rId41"/>
    </p:embeddedFont>
    <p:embeddedFont>
      <p:font typeface="Frutiger LT Com 45 Light" panose="020B0604020202020204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>
          <p15:clr>
            <a:srgbClr val="A4A3A4"/>
          </p15:clr>
        </p15:guide>
        <p15:guide id="2" orient="horz" pos="255">
          <p15:clr>
            <a:srgbClr val="A4A3A4"/>
          </p15:clr>
        </p15:guide>
        <p15:guide id="3" orient="horz" pos="1706">
          <p15:clr>
            <a:srgbClr val="A4A3A4"/>
          </p15:clr>
        </p15:guide>
        <p15:guide id="4" pos="5466">
          <p15:clr>
            <a:srgbClr val="A4A3A4"/>
          </p15:clr>
        </p15:guide>
        <p15:guide id="5" pos="2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9" userDrawn="1">
          <p15:clr>
            <a:srgbClr val="A4A3A4"/>
          </p15:clr>
        </p15:guide>
        <p15:guide id="2" orient="horz" pos="5876" userDrawn="1">
          <p15:clr>
            <a:srgbClr val="A4A3A4"/>
          </p15:clr>
        </p15:guide>
        <p15:guide id="3" orient="horz" pos="2218" userDrawn="1">
          <p15:clr>
            <a:srgbClr val="A4A3A4"/>
          </p15:clr>
        </p15:guide>
        <p15:guide id="4" orient="horz" pos="2081" userDrawn="1">
          <p15:clr>
            <a:srgbClr val="A4A3A4"/>
          </p15:clr>
        </p15:guide>
        <p15:guide id="5" pos="312" userDrawn="1">
          <p15:clr>
            <a:srgbClr val="A4A3A4"/>
          </p15:clr>
        </p15:guide>
        <p15:guide id="6" pos="40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26598"/>
    <a:srgbClr val="517CA7"/>
    <a:srgbClr val="003399"/>
    <a:srgbClr val="002060"/>
    <a:srgbClr val="000000"/>
    <a:srgbClr val="B2D3DE"/>
    <a:srgbClr val="4C99B2"/>
    <a:srgbClr val="00406F"/>
    <a:srgbClr val="0F41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017" autoAdjust="0"/>
    <p:restoredTop sz="90625" autoAdjust="0"/>
  </p:normalViewPr>
  <p:slideViewPr>
    <p:cSldViewPr>
      <p:cViewPr varScale="1">
        <p:scale>
          <a:sx n="105" d="100"/>
          <a:sy n="105" d="100"/>
        </p:scale>
        <p:origin x="1416" y="102"/>
      </p:cViewPr>
      <p:guideLst>
        <p:guide orient="horz" pos="3793"/>
        <p:guide orient="horz" pos="255"/>
        <p:guide orient="horz" pos="1706"/>
        <p:guide pos="5466"/>
        <p:guide pos="2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82" d="100"/>
          <a:sy n="82" d="100"/>
        </p:scale>
        <p:origin x="-3930" y="-390"/>
      </p:cViewPr>
      <p:guideLst>
        <p:guide orient="horz" pos="389"/>
        <p:guide orient="horz" pos="5876"/>
        <p:guide orient="horz" pos="2218"/>
        <p:guide orient="horz" pos="2081"/>
        <p:guide pos="312"/>
        <p:guide pos="40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261" cy="497605"/>
          </a:xfrm>
          <a:prstGeom prst="rect">
            <a:avLst/>
          </a:prstGeom>
        </p:spPr>
        <p:txBody>
          <a:bodyPr vert="horz" lIns="92565" tIns="46282" rIns="92565" bIns="46282" rtlCol="0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5122" y="0"/>
            <a:ext cx="2971261" cy="497605"/>
          </a:xfrm>
          <a:prstGeom prst="rect">
            <a:avLst/>
          </a:prstGeom>
        </p:spPr>
        <p:txBody>
          <a:bodyPr vert="horz" lIns="92565" tIns="46282" rIns="92565" bIns="46282" rtlCol="0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fld id="{AA462A89-C98B-47DD-B90F-91A5A53F9B43}" type="datetimeFigureOut">
              <a:rPr lang="de-DE"/>
              <a:pPr>
                <a:defRPr/>
              </a:pPr>
              <a:t>26.01.2017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46484"/>
            <a:ext cx="2971261" cy="497605"/>
          </a:xfrm>
          <a:prstGeom prst="rect">
            <a:avLst/>
          </a:prstGeom>
        </p:spPr>
        <p:txBody>
          <a:bodyPr vert="horz" lIns="92565" tIns="46282" rIns="92565" bIns="46282" rtlCol="0" anchor="b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5122" y="9446484"/>
            <a:ext cx="2971261" cy="497605"/>
          </a:xfrm>
          <a:prstGeom prst="rect">
            <a:avLst/>
          </a:prstGeom>
        </p:spPr>
        <p:txBody>
          <a:bodyPr vert="horz" lIns="92565" tIns="46282" rIns="92565" bIns="46282" rtlCol="0" anchor="b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fld id="{7E8CBED8-DC35-4046-95F3-C8A9622E2BA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8480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94941" y="0"/>
            <a:ext cx="3668383" cy="497605"/>
          </a:xfrm>
          <a:prstGeom prst="rect">
            <a:avLst/>
          </a:prstGeom>
        </p:spPr>
        <p:txBody>
          <a:bodyPr vert="horz" lIns="0" tIns="91107" rIns="92565" bIns="46282" rtlCol="0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896030" y="0"/>
            <a:ext cx="1467029" cy="497605"/>
          </a:xfrm>
          <a:prstGeom prst="rect">
            <a:avLst/>
          </a:prstGeom>
        </p:spPr>
        <p:txBody>
          <a:bodyPr vert="horz" lIns="92565" tIns="91107" rIns="0" bIns="46282" rtlCol="0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fld id="{D128E39D-64B6-43AA-8112-E8570A28280E}" type="datetimeFigureOut">
              <a:rPr lang="de-DE"/>
              <a:pPr>
                <a:defRPr/>
              </a:pPr>
              <a:t>26.01.2017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14350" y="617538"/>
            <a:ext cx="3581400" cy="2686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65" tIns="46282" rIns="92565" bIns="46282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94941" y="3521632"/>
            <a:ext cx="5868119" cy="5806451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94941" y="9446484"/>
            <a:ext cx="3668383" cy="497605"/>
          </a:xfrm>
          <a:prstGeom prst="rect">
            <a:avLst/>
          </a:prstGeom>
        </p:spPr>
        <p:txBody>
          <a:bodyPr vert="horz" lIns="0" tIns="46282" rIns="92565" bIns="182214" rtlCol="0" anchor="b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896030" y="9446484"/>
            <a:ext cx="1467029" cy="497605"/>
          </a:xfrm>
          <a:prstGeom prst="rect">
            <a:avLst/>
          </a:prstGeom>
        </p:spPr>
        <p:txBody>
          <a:bodyPr vert="horz" lIns="92565" tIns="46282" rIns="0" bIns="182214" rtlCol="0" anchor="b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fld id="{5CE6F52F-4F01-47B4-A1A3-4442B48B2E25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97921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71450" algn="l" rtl="0" eaLnBrk="0" fontAlgn="base" hangingPunct="0">
      <a:spcBef>
        <a:spcPct val="30000"/>
      </a:spcBef>
      <a:spcAft>
        <a:spcPct val="0"/>
      </a:spcAft>
      <a:buClr>
        <a:srgbClr val="179C7D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360363" indent="-184150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536575" indent="-176213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715963" indent="-174625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896938" indent="-180975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6385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1441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Merkmalsbasiert</a:t>
            </a:r>
            <a:r>
              <a:rPr lang="de-DE" baseline="0" dirty="0"/>
              <a:t> hier Baumstämme (hat auch einige Laternenpfosten erkannt, Straße) </a:t>
            </a:r>
            <a:endParaRPr lang="de-DE" dirty="0"/>
          </a:p>
          <a:p>
            <a:r>
              <a:rPr lang="de-DE" dirty="0"/>
              <a:t>Kurze Erklärung beider Formate, </a:t>
            </a:r>
          </a:p>
          <a:p>
            <a:r>
              <a:rPr lang="de-DE" dirty="0"/>
              <a:t>Merkmalsbasiert: geringere Speicheranforderung, aber niedrigerer Informationsgehalt</a:t>
            </a:r>
          </a:p>
          <a:p>
            <a:r>
              <a:rPr lang="de-DE" dirty="0"/>
              <a:t>Gitterbasiert: höhere Speicheranforderung, aber negative Information kann hier auch genutzt werden -&gt; besser geeignet im Hinblick auf Pfadplanung, „direkt sichtbares Resultat“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32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Etwas</a:t>
            </a:r>
            <a:r>
              <a:rPr lang="de-DE" baseline="0" dirty="0"/>
              <a:t> näher auf „</a:t>
            </a:r>
            <a:r>
              <a:rPr lang="de-DE" baseline="0" dirty="0" err="1"/>
              <a:t>OpenSLAM</a:t>
            </a:r>
            <a:r>
              <a:rPr lang="de-DE" baseline="0" dirty="0"/>
              <a:t> – </a:t>
            </a:r>
            <a:r>
              <a:rPr lang="de-DE" baseline="0" dirty="0" err="1"/>
              <a:t>GMapping</a:t>
            </a:r>
            <a:r>
              <a:rPr lang="de-DE" baseline="0" dirty="0"/>
              <a:t>“ eingehen: Algorithmus, welcher in dieser Masterarbeit als Grundlage zum Einsatz kommt;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877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559" indent="-173559" defTabSz="925647">
              <a:defRPr/>
            </a:pPr>
            <a:r>
              <a:rPr lang="de-DE" baseline="0" dirty="0"/>
              <a:t>SLAM generell: Henne-Ei-Problem: </a:t>
            </a:r>
            <a:r>
              <a:rPr lang="de-DE" baseline="0" dirty="0" err="1"/>
              <a:t>loca</a:t>
            </a:r>
            <a:r>
              <a:rPr lang="de-DE" baseline="0" dirty="0"/>
              <a:t> mit </a:t>
            </a:r>
            <a:r>
              <a:rPr lang="de-DE" baseline="0" dirty="0" err="1"/>
              <a:t>map</a:t>
            </a:r>
            <a:r>
              <a:rPr lang="de-DE" baseline="0" dirty="0"/>
              <a:t> ist leicht, </a:t>
            </a:r>
            <a:r>
              <a:rPr lang="de-DE" baseline="0" dirty="0" err="1"/>
              <a:t>mapping</a:t>
            </a:r>
            <a:r>
              <a:rPr lang="de-DE" baseline="0" dirty="0"/>
              <a:t> mit </a:t>
            </a:r>
            <a:r>
              <a:rPr lang="de-DE" baseline="0" dirty="0" err="1"/>
              <a:t>know</a:t>
            </a:r>
            <a:r>
              <a:rPr lang="de-DE" baseline="0" dirty="0"/>
              <a:t> </a:t>
            </a:r>
            <a:r>
              <a:rPr lang="de-DE" baseline="0" dirty="0" err="1"/>
              <a:t>pose</a:t>
            </a:r>
            <a:r>
              <a:rPr lang="de-DE" baseline="0" dirty="0"/>
              <a:t> auch.. </a:t>
            </a:r>
            <a:endParaRPr lang="de-DE" dirty="0"/>
          </a:p>
          <a:p>
            <a:pPr marL="173559" indent="-173559" defTabSz="925647">
              <a:defRPr/>
            </a:pPr>
            <a:r>
              <a:rPr lang="de-DE" dirty="0"/>
              <a:t>Hier: </a:t>
            </a:r>
            <a:r>
              <a:rPr lang="de-DE" dirty="0" err="1"/>
              <a:t>Faktorisierung</a:t>
            </a:r>
            <a:r>
              <a:rPr lang="de-DE" dirty="0"/>
              <a:t>, also Trennung des Mapping (analytisch) und Lokalisierung(nicht-an.)</a:t>
            </a:r>
          </a:p>
          <a:p>
            <a:pPr marL="173559" indent="-173559" defTabSz="925647">
              <a:defRPr/>
            </a:pPr>
            <a:endParaRPr lang="de-DE" dirty="0"/>
          </a:p>
          <a:p>
            <a:pPr marL="173559" indent="-173559" defTabSz="925647">
              <a:defRPr/>
            </a:pPr>
            <a:r>
              <a:rPr lang="de-DE" dirty="0">
                <a:sym typeface="Wingdings" panose="05000000000000000000" pitchFamily="2" charset="2"/>
              </a:rPr>
              <a:t>Partikelfilter wie bekannt; Jeder Partikel Zustand (Pose) und eigene Karte; Zustand als Trajektorie, da gesamte </a:t>
            </a:r>
            <a:r>
              <a:rPr lang="de-DE" dirty="0" err="1">
                <a:sym typeface="Wingdings" panose="05000000000000000000" pitchFamily="2" charset="2"/>
              </a:rPr>
              <a:t>History</a:t>
            </a:r>
            <a:r>
              <a:rPr lang="de-DE" dirty="0">
                <a:sym typeface="Wingdings" panose="05000000000000000000" pitchFamily="2" charset="2"/>
              </a:rPr>
              <a:t> enthalten!</a:t>
            </a:r>
            <a:endParaRPr lang="de-DE" dirty="0"/>
          </a:p>
          <a:p>
            <a:pPr marL="173559" indent="-173559" defTabSz="925647">
              <a:defRPr/>
            </a:pPr>
            <a:endParaRPr lang="de-DE" dirty="0"/>
          </a:p>
          <a:p>
            <a:pPr marL="0" indent="0" defTabSz="925647">
              <a:buNone/>
              <a:defRPr/>
            </a:pPr>
            <a:endParaRPr lang="de-DE" dirty="0"/>
          </a:p>
          <a:p>
            <a:pPr marL="0" indent="0" defTabSz="925647">
              <a:buNone/>
              <a:defRPr/>
            </a:pPr>
            <a:endParaRPr lang="de-DE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7234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Als Einleitung (</a:t>
            </a:r>
            <a:r>
              <a:rPr lang="de-DE" baseline="0" dirty="0"/>
              <a:t>zur Verdeutlichung) kurz die wahrscheinlich den meisten bekannte grobe Funktionsweise des Partikelfilters aufzeigen:</a:t>
            </a:r>
          </a:p>
          <a:p>
            <a:r>
              <a:rPr lang="de-DE" baseline="0" dirty="0"/>
              <a:t>Sinn des </a:t>
            </a:r>
            <a:r>
              <a:rPr lang="de-DE" baseline="0" dirty="0" err="1"/>
              <a:t>partikelfilters</a:t>
            </a:r>
            <a:r>
              <a:rPr lang="de-DE" baseline="0" dirty="0"/>
              <a:t>: Verteilung (meist komplex, nicht leicht analytisch beschreibbar) durch eine Anzahl von Samples („Partikel“) anzunähern</a:t>
            </a:r>
          </a:p>
          <a:p>
            <a:pPr marL="173559" indent="-173559" defTabSz="925647">
              <a:defRPr/>
            </a:pPr>
            <a:r>
              <a:rPr lang="de-DE" dirty="0"/>
              <a:t>Typischer Ablauf</a:t>
            </a:r>
            <a:r>
              <a:rPr lang="de-DE" baseline="0" dirty="0"/>
              <a:t> des Zyklus eines Partikelfilters dargestellt !</a:t>
            </a:r>
          </a:p>
          <a:p>
            <a:r>
              <a:rPr lang="de-DE" dirty="0"/>
              <a:t>(Da</a:t>
            </a:r>
            <a:r>
              <a:rPr lang="de-DE" baseline="0" dirty="0"/>
              <a:t> von der eigentlich darzustellenden nicht direkt </a:t>
            </a:r>
            <a:r>
              <a:rPr lang="de-DE" baseline="0" dirty="0" err="1"/>
              <a:t>gesampled</a:t>
            </a:r>
            <a:r>
              <a:rPr lang="de-DE" baseline="0" dirty="0"/>
              <a:t> werden kann / nicht bekannt ist ! -&gt;  </a:t>
            </a:r>
            <a:r>
              <a:rPr lang="de-DE" baseline="0" dirty="0" err="1"/>
              <a:t>Proposal</a:t>
            </a:r>
            <a:r>
              <a:rPr lang="de-DE" baseline="0" dirty="0"/>
              <a:t> </a:t>
            </a:r>
            <a:r>
              <a:rPr lang="de-DE" baseline="0" dirty="0" err="1"/>
              <a:t>distribution</a:t>
            </a:r>
            <a:r>
              <a:rPr lang="de-DE" baseline="0" dirty="0"/>
              <a:t> ?! CHECKEN!</a:t>
            </a:r>
            <a:endParaRPr lang="de-DE" dirty="0"/>
          </a:p>
          <a:p>
            <a:r>
              <a:rPr lang="de-DE" baseline="0" dirty="0"/>
              <a:t>Hier rechts speziell der Filterschritt gezeigt, in welchem die Gewichtung der Partikel vorgenommen wird!</a:t>
            </a:r>
          </a:p>
          <a:p>
            <a:pPr lvl="1"/>
            <a:r>
              <a:rPr lang="de-DE" baseline="0" dirty="0"/>
              <a:t>Wenn wie hier gezeigt, ist alles okay: gute Prädiktion,  Partikel werden gewichtet anschließend -&gt; Gut repräsentiert</a:t>
            </a:r>
          </a:p>
          <a:p>
            <a:pPr lvl="1"/>
            <a:endParaRPr lang="de-DE" baseline="0" dirty="0"/>
          </a:p>
          <a:p>
            <a:pPr lvl="0"/>
            <a:r>
              <a:rPr lang="de-DE" baseline="0" dirty="0"/>
              <a:t>Problematisch wird es allerdings beim Einsatz eines Laserscanners: </a:t>
            </a:r>
          </a:p>
          <a:p>
            <a:pPr lvl="1"/>
            <a:r>
              <a:rPr lang="de-DE" baseline="0" dirty="0">
                <a:sym typeface="Wingdings" pitchFamily="2" charset="2"/>
              </a:rPr>
              <a:t> Erster Grund, warum dieser SLAM  für die Arbeit als Grundlage gewählt! -&gt; </a:t>
            </a:r>
            <a:r>
              <a:rPr lang="de-DE" baseline="0" dirty="0" err="1">
                <a:sym typeface="Wingdings" pitchFamily="2" charset="2"/>
              </a:rPr>
              <a:t>Improved</a:t>
            </a:r>
            <a:r>
              <a:rPr lang="de-DE" baseline="0" dirty="0">
                <a:sym typeface="Wingdings" pitchFamily="2" charset="2"/>
              </a:rPr>
              <a:t> </a:t>
            </a:r>
            <a:r>
              <a:rPr lang="de-DE" baseline="0" dirty="0" err="1">
                <a:sym typeface="Wingdings" pitchFamily="2" charset="2"/>
              </a:rPr>
              <a:t>Proposal</a:t>
            </a:r>
            <a:r>
              <a:rPr lang="de-DE" baseline="0" dirty="0">
                <a:sym typeface="Wingdings" pitchFamily="2" charset="2"/>
              </a:rPr>
              <a:t> </a:t>
            </a:r>
            <a:r>
              <a:rPr lang="de-DE" baseline="0" dirty="0" err="1">
                <a:sym typeface="Wingdings" pitchFamily="2" charset="2"/>
              </a:rPr>
              <a:t>function</a:t>
            </a:r>
            <a:r>
              <a:rPr lang="de-DE" baseline="0" dirty="0">
                <a:sym typeface="Wingdings" pitchFamily="2" charset="2"/>
              </a:rPr>
              <a:t> !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153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Problematik ergibt</a:t>
            </a:r>
            <a:r>
              <a:rPr lang="de-DE" baseline="0" dirty="0"/>
              <a:t> sich beim Einsatz eines Laserscanners: </a:t>
            </a:r>
          </a:p>
          <a:p>
            <a:pPr lvl="1"/>
            <a:r>
              <a:rPr lang="de-DE" baseline="0" dirty="0"/>
              <a:t>Vorteil des Lasers: sehr genau, geringe Standardabweichung -&gt; relativ spitze Verteilung</a:t>
            </a:r>
          </a:p>
          <a:p>
            <a:pPr lvl="1"/>
            <a:r>
              <a:rPr lang="de-DE" baseline="0" dirty="0"/>
              <a:t>Problematik daraus im Kontext Partikelfilter: Im Filterschritt werden Großteil der Partikel extrem niedrig gewichtet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153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Wirft Großteil der Partikel weg!</a:t>
            </a:r>
          </a:p>
          <a:p>
            <a:endParaRPr lang="de-DE" dirty="0"/>
          </a:p>
          <a:p>
            <a:r>
              <a:rPr lang="de-DE" dirty="0"/>
              <a:t>Wenn man allerdings von Beginn</a:t>
            </a:r>
            <a:r>
              <a:rPr lang="de-DE" baseline="0" dirty="0"/>
              <a:t> an den Bereich weiter einschränken kann (durch Einbeziehen des aktuellen Messwertes) -&gt; Nur in diesem Bereich streuen ! </a:t>
            </a:r>
          </a:p>
          <a:p>
            <a:endParaRPr lang="de-DE" baseline="0" dirty="0"/>
          </a:p>
          <a:p>
            <a:r>
              <a:rPr lang="de-DE" dirty="0"/>
              <a:t>Hier zeigen, was durch die </a:t>
            </a:r>
            <a:r>
              <a:rPr lang="de-DE" dirty="0" err="1"/>
              <a:t>Odometrie</a:t>
            </a:r>
            <a:r>
              <a:rPr lang="de-DE" dirty="0"/>
              <a:t> prädiziert wird, und dann durch den Laser wirklich gewichtet wird;</a:t>
            </a:r>
          </a:p>
          <a:p>
            <a:r>
              <a:rPr lang="de-DE" dirty="0"/>
              <a:t>Rest wird niedrig gewichtet, sodass im nahezu nichts beiträgt und im </a:t>
            </a:r>
            <a:r>
              <a:rPr lang="de-DE" dirty="0" err="1"/>
              <a:t>Resampling</a:t>
            </a:r>
            <a:r>
              <a:rPr lang="de-DE" dirty="0"/>
              <a:t> </a:t>
            </a:r>
            <a:r>
              <a:rPr lang="de-DE" dirty="0" err="1"/>
              <a:t>ws</a:t>
            </a:r>
            <a:r>
              <a:rPr lang="de-DE" dirty="0"/>
              <a:t> entfernt werden wird;</a:t>
            </a:r>
          </a:p>
          <a:p>
            <a:endParaRPr lang="en-GB" dirty="0"/>
          </a:p>
          <a:p>
            <a:r>
              <a:rPr lang="de-DE" dirty="0"/>
              <a:t>Am rechten Bild die </a:t>
            </a:r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proposal</a:t>
            </a:r>
            <a:r>
              <a:rPr lang="de-DE" dirty="0"/>
              <a:t> erklären, dass von Anfang an die Region mit einbezogen wird, und nur dort Partikel gestreut werden (nicht über gesamte </a:t>
            </a:r>
            <a:r>
              <a:rPr lang="de-DE" dirty="0" err="1"/>
              <a:t>Odometrie</a:t>
            </a:r>
            <a:r>
              <a:rPr lang="de-DE" dirty="0"/>
              <a:t>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153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Resampling</a:t>
            </a:r>
            <a:r>
              <a:rPr lang="de-DE" dirty="0"/>
              <a:t> </a:t>
            </a:r>
            <a:r>
              <a:rPr lang="de-DE" baseline="0" dirty="0"/>
              <a:t> wichtig für Konvergenz des Filters, und in Lokalisierung gut in jedem </a:t>
            </a:r>
            <a:r>
              <a:rPr lang="de-DE" baseline="0" dirty="0" err="1"/>
              <a:t>Step</a:t>
            </a:r>
            <a:r>
              <a:rPr lang="de-DE" baseline="0" dirty="0"/>
              <a:t>; </a:t>
            </a:r>
          </a:p>
          <a:p>
            <a:endParaRPr lang="de-DE" baseline="0" dirty="0"/>
          </a:p>
          <a:p>
            <a:r>
              <a:rPr lang="de-DE" baseline="0" dirty="0"/>
              <a:t>Zum einen könnte man sagen: „nur die schlechten werden </a:t>
            </a:r>
            <a:r>
              <a:rPr lang="de-DE" baseline="0" dirty="0" err="1"/>
              <a:t>resampled</a:t>
            </a:r>
            <a:r>
              <a:rPr lang="de-DE" baseline="0" dirty="0"/>
              <a:t>“ -&gt; also gut; ABER auch gute können </a:t>
            </a:r>
            <a:r>
              <a:rPr lang="de-DE" baseline="0" dirty="0" err="1"/>
              <a:t>resampled</a:t>
            </a:r>
            <a:r>
              <a:rPr lang="de-DE" baseline="0" dirty="0"/>
              <a:t> werden, da </a:t>
            </a:r>
            <a:r>
              <a:rPr lang="de-DE" baseline="0" dirty="0" err="1"/>
              <a:t>evtl</a:t>
            </a:r>
            <a:r>
              <a:rPr lang="de-DE" baseline="0" dirty="0"/>
              <a:t> die Partikeldichte </a:t>
            </a:r>
            <a:r>
              <a:rPr lang="de-DE" baseline="0" dirty="0" err="1"/>
              <a:t>z.b.</a:t>
            </a:r>
            <a:r>
              <a:rPr lang="de-DE" baseline="0" dirty="0"/>
              <a:t> zu dünn war, um richtig darzustellen</a:t>
            </a:r>
          </a:p>
          <a:p>
            <a:r>
              <a:rPr lang="de-DE" baseline="0" dirty="0"/>
              <a:t>ABER Unterschied bei SLAM! : Nicht nur der aktuelle Zustand ist wichtig, sondern auch die Trajektorie!</a:t>
            </a:r>
          </a:p>
          <a:p>
            <a:r>
              <a:rPr lang="de-DE" baseline="0" dirty="0"/>
              <a:t>Speziell bei Loop-</a:t>
            </a:r>
            <a:r>
              <a:rPr lang="de-DE" baseline="0" dirty="0" err="1"/>
              <a:t>Closure</a:t>
            </a:r>
            <a:r>
              <a:rPr lang="de-DE" baseline="0" dirty="0"/>
              <a:t> ist eine fehlende Diversität in der </a:t>
            </a:r>
            <a:r>
              <a:rPr lang="de-DE" baseline="0" dirty="0" err="1"/>
              <a:t>Trajektorienbeschreibung</a:t>
            </a:r>
            <a:r>
              <a:rPr lang="de-DE" baseline="0" dirty="0"/>
              <a:t> problematisch -&gt; Führt zu Fehlverhalten!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238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Resampling</a:t>
            </a:r>
            <a:r>
              <a:rPr lang="de-DE" dirty="0"/>
              <a:t> </a:t>
            </a:r>
            <a:r>
              <a:rPr lang="de-DE" baseline="0" dirty="0"/>
              <a:t> wichtig für Konvergenz des Filters, und in Lokalisierung gut in jedem </a:t>
            </a:r>
            <a:r>
              <a:rPr lang="de-DE" baseline="0" dirty="0" err="1"/>
              <a:t>Step</a:t>
            </a:r>
            <a:r>
              <a:rPr lang="de-DE" baseline="0" dirty="0"/>
              <a:t>; </a:t>
            </a:r>
          </a:p>
          <a:p>
            <a:endParaRPr lang="de-DE" baseline="0" dirty="0"/>
          </a:p>
          <a:p>
            <a:r>
              <a:rPr lang="de-DE" baseline="0" dirty="0"/>
              <a:t>Zum einen könnte man sagen: „nur die schlechten werden </a:t>
            </a:r>
            <a:r>
              <a:rPr lang="de-DE" baseline="0" dirty="0" err="1"/>
              <a:t>resampled</a:t>
            </a:r>
            <a:r>
              <a:rPr lang="de-DE" baseline="0" dirty="0"/>
              <a:t>“ -&gt; also gut; ABER auch gute können </a:t>
            </a:r>
            <a:r>
              <a:rPr lang="de-DE" baseline="0" dirty="0" err="1"/>
              <a:t>resampled</a:t>
            </a:r>
            <a:r>
              <a:rPr lang="de-DE" baseline="0" dirty="0"/>
              <a:t> werden, da </a:t>
            </a:r>
            <a:r>
              <a:rPr lang="de-DE" baseline="0" dirty="0" err="1"/>
              <a:t>evtl</a:t>
            </a:r>
            <a:r>
              <a:rPr lang="de-DE" baseline="0" dirty="0"/>
              <a:t> die Partikeldichte </a:t>
            </a:r>
            <a:r>
              <a:rPr lang="de-DE" baseline="0" dirty="0" err="1"/>
              <a:t>z.b.</a:t>
            </a:r>
            <a:r>
              <a:rPr lang="de-DE" baseline="0" dirty="0"/>
              <a:t> zu dünn war, um richtig darzustellen</a:t>
            </a:r>
          </a:p>
          <a:p>
            <a:r>
              <a:rPr lang="de-DE" baseline="0" dirty="0"/>
              <a:t>ABER Unterschied bei SLAM! : Nicht nur der aktuelle Zustand ist wichtig, sondern auch die Trajektorie!</a:t>
            </a:r>
          </a:p>
          <a:p>
            <a:r>
              <a:rPr lang="de-DE" baseline="0" dirty="0"/>
              <a:t>Speziell bei Loop-</a:t>
            </a:r>
            <a:r>
              <a:rPr lang="de-DE" baseline="0" dirty="0" err="1"/>
              <a:t>Closure</a:t>
            </a:r>
            <a:r>
              <a:rPr lang="de-DE" baseline="0" dirty="0"/>
              <a:t> ist eine fehlende Diversität in der </a:t>
            </a:r>
            <a:r>
              <a:rPr lang="de-DE" baseline="0" dirty="0" err="1"/>
              <a:t>Trajektorienbeschreibung</a:t>
            </a:r>
            <a:r>
              <a:rPr lang="de-DE" baseline="0" dirty="0"/>
              <a:t> problematisch -&gt; Führt zu Fehlverhalten!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703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Siehe Grafik! : bei</a:t>
            </a:r>
            <a:r>
              <a:rPr lang="de-DE" baseline="0" dirty="0"/>
              <a:t> häufigem </a:t>
            </a:r>
            <a:r>
              <a:rPr lang="de-DE" baseline="0" dirty="0" err="1"/>
              <a:t>Resampling</a:t>
            </a:r>
            <a:r>
              <a:rPr lang="de-DE" baseline="0" dirty="0"/>
              <a:t> wird nur </a:t>
            </a:r>
            <a:r>
              <a:rPr lang="de-DE" baseline="0" dirty="0" err="1"/>
              <a:t>eien</a:t>
            </a:r>
            <a:r>
              <a:rPr lang="de-DE" baseline="0" dirty="0"/>
              <a:t> minimale Auswahl an Trajektorien zur Verfügung stehen, um dann die Loop richtig zu schließen ! </a:t>
            </a:r>
          </a:p>
          <a:p>
            <a:endParaRPr lang="de-DE" baseline="0" dirty="0"/>
          </a:p>
          <a:p>
            <a:r>
              <a:rPr lang="de-DE" baseline="0" dirty="0"/>
              <a:t>-&gt; </a:t>
            </a:r>
            <a:r>
              <a:rPr lang="de-DE" baseline="0" dirty="0" err="1"/>
              <a:t>n_eff</a:t>
            </a:r>
            <a:r>
              <a:rPr lang="de-DE" baseline="0" dirty="0"/>
              <a:t> drückt Aus, wie viele Partikel die eigentliche „Masse“ noch repräsentieren, d.h. wie unterschiedlich die Gewichte eigentlich sind!</a:t>
            </a:r>
          </a:p>
          <a:p>
            <a:r>
              <a:rPr lang="de-DE" baseline="0" dirty="0">
                <a:sym typeface="Wingdings" pitchFamily="2" charset="2"/>
              </a:rPr>
              <a:t> inverse Varianz der normalisierten Partikel Gewichte</a:t>
            </a:r>
          </a:p>
          <a:p>
            <a:endParaRPr lang="de-DE" baseline="0" dirty="0">
              <a:sym typeface="Wingdings" pitchFamily="2" charset="2"/>
            </a:endParaRPr>
          </a:p>
          <a:p>
            <a:endParaRPr lang="de-DE" baseline="0" dirty="0">
              <a:sym typeface="Wingdings" pitchFamily="2" charset="2"/>
            </a:endParaRPr>
          </a:p>
          <a:p>
            <a:r>
              <a:rPr lang="de-DE" dirty="0"/>
              <a:t>gut überlegen, wie man erklärt; </a:t>
            </a:r>
            <a:endParaRPr lang="en-GB" dirty="0"/>
          </a:p>
          <a:p>
            <a:r>
              <a:rPr lang="de-DE" dirty="0"/>
              <a:t>speziell das Loop-</a:t>
            </a:r>
            <a:r>
              <a:rPr lang="de-DE" dirty="0" err="1"/>
              <a:t>Closure</a:t>
            </a:r>
            <a:r>
              <a:rPr lang="de-DE" dirty="0"/>
              <a:t> Szenario, Effekte, die durch </a:t>
            </a:r>
            <a:r>
              <a:rPr lang="de-DE" dirty="0" err="1"/>
              <a:t>Resampling</a:t>
            </a:r>
            <a:r>
              <a:rPr lang="de-DE" dirty="0"/>
              <a:t> passieren -&gt; weniger Diversität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1443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Roboter</a:t>
            </a:r>
            <a:r>
              <a:rPr lang="de-DE" baseline="0" dirty="0"/>
              <a:t> in Zukunft vielfältige Rollen spielen; </a:t>
            </a:r>
          </a:p>
          <a:p>
            <a:r>
              <a:rPr lang="de-DE" baseline="0" dirty="0"/>
              <a:t>Anwendungsfall für die meisten hier ganz bequem ;) </a:t>
            </a:r>
          </a:p>
          <a:p>
            <a:r>
              <a:rPr lang="de-DE" baseline="0" dirty="0"/>
              <a:t>-&gt; Solche Anwendungsfälle und weitere denkbar, aber bevor wir soweit sind, zunächst die zugrunde liegenden Probleme identifizierten.</a:t>
            </a:r>
          </a:p>
          <a:p>
            <a:r>
              <a:rPr lang="de-DE" baseline="0" dirty="0">
                <a:sym typeface="Wingdings" pitchFamily="2" charset="2"/>
              </a:rPr>
              <a:t> Eines dieser Probleme : „Roboter muss sich in seiner Umwelt zurechtfinden!“</a:t>
            </a:r>
            <a:endParaRPr lang="de-DE" baseline="0" dirty="0"/>
          </a:p>
          <a:p>
            <a:r>
              <a:rPr lang="de-DE" baseline="0" dirty="0"/>
              <a:t>Dieses zugrunde liegende Problem („Zurechtfinden“) wird in dieser Masterarbeit näher untersucht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3101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Nach</a:t>
            </a:r>
            <a:r>
              <a:rPr lang="de-DE" baseline="0" dirty="0"/>
              <a:t> Parametertuning (</a:t>
            </a:r>
            <a:r>
              <a:rPr lang="de-DE" b="1" baseline="0" dirty="0"/>
              <a:t>empirisch</a:t>
            </a:r>
            <a:r>
              <a:rPr lang="de-DE" baseline="0" dirty="0"/>
              <a:t>) -&gt; Kartierung möglich</a:t>
            </a:r>
          </a:p>
          <a:p>
            <a:r>
              <a:rPr lang="de-DE" baseline="0" dirty="0"/>
              <a:t>„Empirisches </a:t>
            </a:r>
            <a:r>
              <a:rPr lang="de-DE" baseline="0" dirty="0" err="1"/>
              <a:t>Finetuning</a:t>
            </a:r>
            <a:r>
              <a:rPr lang="de-DE" baseline="0" dirty="0"/>
              <a:t>“ ;)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8765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Raummodell als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endParaRPr lang="de-DE" dirty="0"/>
          </a:p>
          <a:p>
            <a:endParaRPr lang="de-DE" dirty="0"/>
          </a:p>
          <a:p>
            <a:r>
              <a:rPr lang="de-DE" dirty="0"/>
              <a:t>Heizkörper</a:t>
            </a:r>
            <a:r>
              <a:rPr lang="de-DE" baseline="0" dirty="0"/>
              <a:t> sichtbar -&gt; Gute Genauigkeit bei Parametertuning erzielbar, zeigt Möglichkeiten!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8765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ym typeface="Wingdings" pitchFamily="2" charset="2"/>
              </a:rPr>
              <a:t>ROS-Wrapper selbst stellt über Interface</a:t>
            </a:r>
            <a:r>
              <a:rPr lang="de-DE" baseline="0" dirty="0">
                <a:sym typeface="Wingdings" pitchFamily="2" charset="2"/>
              </a:rPr>
              <a:t> 34 Parameter zur Verfügung -&gt; ganze Menge; </a:t>
            </a:r>
          </a:p>
          <a:p>
            <a:r>
              <a:rPr lang="de-DE" baseline="0" dirty="0">
                <a:sym typeface="Wingdings" pitchFamily="2" charset="2"/>
              </a:rPr>
              <a:t>Auswirkungen der Parameterwahl kann man hier relativ eindeutig sehen -&gt; </a:t>
            </a:r>
            <a:r>
              <a:rPr lang="de-DE" dirty="0">
                <a:sym typeface="Wingdings" pitchFamily="2" charset="2"/>
              </a:rPr>
              <a:t>Bei falscher Parameterwahl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Problematik:</a:t>
            </a:r>
            <a:r>
              <a:rPr lang="de-DE" baseline="0" dirty="0">
                <a:sym typeface="Wingdings" pitchFamily="2" charset="2"/>
              </a:rPr>
              <a:t> Derzeit als eine Art „Blackbox-Ansatz“ umgesetzt, </a:t>
            </a:r>
            <a:r>
              <a:rPr lang="de-DE" baseline="0" dirty="0" err="1">
                <a:sym typeface="Wingdings" pitchFamily="2" charset="2"/>
              </a:rPr>
              <a:t>input</a:t>
            </a:r>
            <a:r>
              <a:rPr lang="de-DE" baseline="0" dirty="0">
                <a:sym typeface="Wingdings" pitchFamily="2" charset="2"/>
              </a:rPr>
              <a:t> Laser und </a:t>
            </a:r>
            <a:r>
              <a:rPr lang="de-DE" baseline="0" dirty="0" err="1">
                <a:sym typeface="Wingdings" pitchFamily="2" charset="2"/>
              </a:rPr>
              <a:t>Odom</a:t>
            </a:r>
            <a:r>
              <a:rPr lang="de-DE" baseline="0" dirty="0">
                <a:sym typeface="Wingdings" pitchFamily="2" charset="2"/>
              </a:rPr>
              <a:t>,  Output </a:t>
            </a:r>
            <a:r>
              <a:rPr lang="de-DE" baseline="0" dirty="0" err="1">
                <a:sym typeface="Wingdings" pitchFamily="2" charset="2"/>
              </a:rPr>
              <a:t>map</a:t>
            </a:r>
            <a:r>
              <a:rPr lang="de-DE" baseline="0" dirty="0">
                <a:sym typeface="Wingdings" pitchFamily="2" charset="2"/>
              </a:rPr>
              <a:t> </a:t>
            </a:r>
          </a:p>
          <a:p>
            <a:pPr marL="178380" lvl="1" indent="0">
              <a:buNone/>
            </a:pPr>
            <a:r>
              <a:rPr lang="de-DE" baseline="0" dirty="0">
                <a:sym typeface="Wingdings" pitchFamily="2" charset="2"/>
              </a:rPr>
              <a:t>-&gt; gut oder schlecht, aber direkte Parameterauswirkungen sehr schwer nachzuvollziehen</a:t>
            </a:r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Aus diesem Grund</a:t>
            </a:r>
          </a:p>
          <a:p>
            <a:r>
              <a:rPr lang="de-DE" dirty="0">
                <a:sym typeface="Wingdings" pitchFamily="2" charset="2"/>
              </a:rPr>
              <a:t> Analyse des Algorithmus von Nöten!</a:t>
            </a:r>
          </a:p>
          <a:p>
            <a:r>
              <a:rPr lang="de-DE" dirty="0">
                <a:sym typeface="Wingdings" pitchFamily="2" charset="2"/>
              </a:rPr>
              <a:t>Erweiterung</a:t>
            </a:r>
            <a:r>
              <a:rPr lang="de-DE" baseline="0" dirty="0">
                <a:sym typeface="Wingdings" pitchFamily="2" charset="2"/>
              </a:rPr>
              <a:t> um Diagnose-Schnittstelle </a:t>
            </a:r>
          </a:p>
          <a:p>
            <a:endParaRPr lang="de-DE" baseline="0" dirty="0">
              <a:sym typeface="Wingdings" pitchFamily="2" charset="2"/>
            </a:endParaRPr>
          </a:p>
          <a:p>
            <a:r>
              <a:rPr lang="en-GB" dirty="0"/>
              <a:t>ZIEL </a:t>
            </a:r>
            <a:r>
              <a:rPr lang="en-GB" dirty="0" err="1"/>
              <a:t>klar</a:t>
            </a:r>
            <a:r>
              <a:rPr lang="en-GB" dirty="0"/>
              <a:t> </a:t>
            </a:r>
            <a:r>
              <a:rPr lang="en-GB" dirty="0" err="1"/>
              <a:t>herausarbeiten</a:t>
            </a:r>
            <a:r>
              <a:rPr lang="en-GB" dirty="0"/>
              <a:t>!</a:t>
            </a:r>
          </a:p>
          <a:p>
            <a:r>
              <a:rPr lang="de-DE" dirty="0"/>
              <a:t>Problemstellung der optimalen </a:t>
            </a:r>
            <a:r>
              <a:rPr lang="de-DE" dirty="0" err="1"/>
              <a:t>parameterwahl</a:t>
            </a:r>
            <a:r>
              <a:rPr lang="de-DE" dirty="0"/>
              <a:t>, nicht für jedes gebiet individuell anzupassen, da eventuell das gebiet oder Teile davon gar nicht bekannt sind;</a:t>
            </a:r>
          </a:p>
          <a:p>
            <a:endParaRPr lang="en-GB" dirty="0"/>
          </a:p>
          <a:p>
            <a:r>
              <a:rPr lang="de-DE" dirty="0"/>
              <a:t>Auswirkungen der Parameter müssen analysiert werden (können)</a:t>
            </a:r>
          </a:p>
          <a:p>
            <a:r>
              <a:rPr lang="de-DE" dirty="0"/>
              <a:t>--&gt; Notwendig, dass eine Analyse-Schnittstelle geschaffen wird, um die Auswirkungen nachzuverfolgen!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8765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0545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Problematik: Die Karte ist auf Referenz (0,0,0) bei Start des Roboters; Keinerlei</a:t>
            </a:r>
            <a:r>
              <a:rPr lang="de-DE" baseline="0" dirty="0"/>
              <a:t> Zusammenhang mit der Umwelt</a:t>
            </a:r>
          </a:p>
          <a:p>
            <a:r>
              <a:rPr lang="de-DE" baseline="0" dirty="0"/>
              <a:t>-&gt; Wenn nun an Kooperation mit der Umwelt, bspw. Infrastruktur denk, oder auch an die Einbeziehung und den Austausch von Informationen, bspw. Wo ein Objekt</a:t>
            </a:r>
          </a:p>
          <a:p>
            <a:r>
              <a:rPr lang="de-DE" baseline="0" dirty="0">
                <a:sym typeface="Wingdings" panose="05000000000000000000" pitchFamily="2" charset="2"/>
              </a:rPr>
              <a:t> </a:t>
            </a:r>
            <a:r>
              <a:rPr lang="de-DE" baseline="0">
                <a:sym typeface="Wingdings" panose="05000000000000000000" pitchFamily="2" charset="2"/>
              </a:rPr>
              <a:t>lokale Repräsentation sehr schwer verwendbar; globale Repräsentation notwendig.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32291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1309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6954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76817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8564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bisher</a:t>
            </a:r>
            <a:r>
              <a:rPr lang="en-GB" dirty="0"/>
              <a:t>:</a:t>
            </a:r>
          </a:p>
          <a:p>
            <a:r>
              <a:rPr lang="de-DE" dirty="0"/>
              <a:t>-&gt; für optimale Parameterwahl ist Analyse notwendig, um </a:t>
            </a:r>
            <a:r>
              <a:rPr lang="de-DE" dirty="0" err="1"/>
              <a:t>nachvollziebare</a:t>
            </a:r>
            <a:r>
              <a:rPr lang="de-DE" dirty="0"/>
              <a:t> </a:t>
            </a:r>
            <a:r>
              <a:rPr lang="de-DE" dirty="0" err="1"/>
              <a:t>ergebnisse</a:t>
            </a:r>
            <a:r>
              <a:rPr lang="de-DE" dirty="0"/>
              <a:t> zu erhalten -&gt; Erweiterung, universales Einsatzgebiet!</a:t>
            </a:r>
          </a:p>
          <a:p>
            <a:endParaRPr lang="en-GB" dirty="0"/>
          </a:p>
          <a:p>
            <a:r>
              <a:rPr lang="de-DE" dirty="0"/>
              <a:t>-&gt; Da SLAM ursprünglich </a:t>
            </a:r>
            <a:r>
              <a:rPr lang="de-DE" dirty="0" err="1"/>
              <a:t>eig</a:t>
            </a:r>
            <a:r>
              <a:rPr lang="de-DE" dirty="0"/>
              <a:t> nur für unbekannte Umgebungen gedacht ist, wir aber in diesem Fall Kartenwissen zur Verfügung haben werden -&gt; Notwendigkeit der globalen Referenz, um Einheitlichkeit zwischen verschiedenen Strukturkomponenten (</a:t>
            </a:r>
            <a:r>
              <a:rPr lang="de-DE" dirty="0" err="1"/>
              <a:t>robo</a:t>
            </a:r>
            <a:r>
              <a:rPr lang="de-DE" dirty="0"/>
              <a:t>, </a:t>
            </a:r>
            <a:r>
              <a:rPr lang="de-DE" dirty="0" err="1"/>
              <a:t>infra</a:t>
            </a:r>
            <a:r>
              <a:rPr lang="de-DE" dirty="0"/>
              <a:t>) zu etablieren und </a:t>
            </a:r>
            <a:r>
              <a:rPr lang="de-DE" dirty="0" err="1"/>
              <a:t>kooperation</a:t>
            </a:r>
            <a:r>
              <a:rPr lang="de-DE" dirty="0"/>
              <a:t> zu ermöglichen!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8765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56861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Wenn die</a:t>
            </a:r>
            <a:r>
              <a:rPr lang="de-DE" baseline="0" dirty="0"/>
              <a:t> Problemstellung soweit gelöst ist, weiß der Roboter genau wo er selbst ist; er weiß zudem, wo die Kaffeemaschine steht… und dann stellt sich die Frage nur noch, wie man den Kaffee gerne möchte ;)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31019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88302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32055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81764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026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8356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„gehen wir mal von einem einfachen Szenario eines Großraumbüros</a:t>
            </a:r>
            <a:r>
              <a:rPr lang="de-DE" baseline="0" dirty="0"/>
              <a:t> aus, in dem die Kaffee-Maschine im Raum steht -&gt; vereinfacht sich die Anforderung zunächst auf..</a:t>
            </a:r>
          </a:p>
          <a:p>
            <a:endParaRPr lang="de-DE" baseline="0" dirty="0"/>
          </a:p>
          <a:p>
            <a:r>
              <a:rPr lang="de-DE" baseline="0" dirty="0"/>
              <a:t>SLAM erklären -&gt; Simultan Lokalisieren und Kartieren</a:t>
            </a:r>
          </a:p>
          <a:p>
            <a:endParaRPr lang="de-DE" dirty="0"/>
          </a:p>
          <a:p>
            <a:r>
              <a:rPr lang="de-DE" dirty="0"/>
              <a:t>Erste Situation:</a:t>
            </a:r>
            <a:r>
              <a:rPr lang="de-DE" baseline="0" dirty="0"/>
              <a:t> Roboter erfasst zwar durch Sensorik seine direkte Umfeld, hat außerhalb seines direkten Sichtfeldes allerdings keinerlei Informationen über die Umgebung, und kennt zudem die Orientierung der Umgebung nicht!</a:t>
            </a:r>
          </a:p>
          <a:p>
            <a:r>
              <a:rPr lang="de-DE" baseline="0" dirty="0"/>
              <a:t>Zweite Situation: Roboter erhält eine Karte.. Problematik ist, dass der Roboter mit dieser ebenfalls zunächst nichts anfangen kann, da er keinerlei Information hat, WO in der Karte er sich befindet!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3101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Thematik:</a:t>
            </a:r>
            <a:r>
              <a:rPr lang="de-DE" baseline="0" dirty="0"/>
              <a:t> Im Zentrum steht die Roboterplattform</a:t>
            </a:r>
          </a:p>
          <a:p>
            <a:r>
              <a:rPr lang="de-DE" baseline="0" dirty="0"/>
              <a:t>Zunächst geeignete Auswahl der zur Verfügung stehenden Sensorik, anschließend eine Fusion der Informationen zur Weiterverwendung</a:t>
            </a:r>
          </a:p>
          <a:p>
            <a:r>
              <a:rPr lang="de-DE" baseline="0" dirty="0"/>
              <a:t>SLAM-Algorithmus entwickeln, welcher neben der „bekannten Aufgaben der </a:t>
            </a:r>
            <a:r>
              <a:rPr lang="de-DE" baseline="0" dirty="0" err="1"/>
              <a:t>Loka</a:t>
            </a:r>
            <a:r>
              <a:rPr lang="de-DE" baseline="0" dirty="0"/>
              <a:t> und Kartierung“ zudem </a:t>
            </a:r>
          </a:p>
          <a:p>
            <a:pPr lvl="1"/>
            <a:r>
              <a:rPr lang="de-DE" baseline="0" dirty="0"/>
              <a:t>Bekannte Karteninformation einbezieht</a:t>
            </a:r>
          </a:p>
          <a:p>
            <a:pPr lvl="1"/>
            <a:r>
              <a:rPr lang="de-DE" baseline="0" dirty="0"/>
              <a:t>Karte aktualisiert</a:t>
            </a:r>
          </a:p>
          <a:p>
            <a:pPr lvl="1"/>
            <a:endParaRPr lang="de-DE" baseline="0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9166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Thematik:</a:t>
            </a:r>
            <a:r>
              <a:rPr lang="de-DE" baseline="0" dirty="0"/>
              <a:t> Im Zentrum steht die Roboterplattform</a:t>
            </a:r>
          </a:p>
          <a:p>
            <a:r>
              <a:rPr lang="de-DE" baseline="0" dirty="0"/>
              <a:t>Zunächst geeignete Auswahl der zur Verfügung stehenden Sensorik, anschließend eine Fusion der Informationen zur Weiterverwendung</a:t>
            </a:r>
          </a:p>
          <a:p>
            <a:r>
              <a:rPr lang="de-DE" baseline="0" dirty="0"/>
              <a:t>SLAM-Algorithmus entwickeln, welcher neben der „bekannten Aufgaben der </a:t>
            </a:r>
            <a:r>
              <a:rPr lang="de-DE" baseline="0" dirty="0" err="1"/>
              <a:t>Loka</a:t>
            </a:r>
            <a:r>
              <a:rPr lang="de-DE" baseline="0" dirty="0"/>
              <a:t> und Kartierung“ zudem </a:t>
            </a:r>
          </a:p>
          <a:p>
            <a:pPr lvl="1"/>
            <a:r>
              <a:rPr lang="de-DE" baseline="0" dirty="0"/>
              <a:t>Bekannte Karteninformation einbezieht</a:t>
            </a:r>
          </a:p>
          <a:p>
            <a:pPr lvl="1"/>
            <a:r>
              <a:rPr lang="de-DE" baseline="0" dirty="0"/>
              <a:t>Karte aktualisiert</a:t>
            </a:r>
          </a:p>
          <a:p>
            <a:pPr lvl="1"/>
            <a:endParaRPr lang="de-DE" baseline="0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9166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239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Laserscanner</a:t>
            </a:r>
            <a:r>
              <a:rPr lang="en-GB" dirty="0"/>
              <a:t> </a:t>
            </a:r>
            <a:r>
              <a:rPr lang="en-GB" dirty="0" err="1"/>
              <a:t>wegen</a:t>
            </a:r>
            <a:r>
              <a:rPr lang="en-GB" dirty="0"/>
              <a:t> </a:t>
            </a:r>
            <a:r>
              <a:rPr lang="en-GB" dirty="0" err="1"/>
              <a:t>sehr</a:t>
            </a:r>
            <a:r>
              <a:rPr lang="en-GB" dirty="0"/>
              <a:t> </a:t>
            </a:r>
            <a:r>
              <a:rPr lang="en-GB" dirty="0" err="1"/>
              <a:t>hoher</a:t>
            </a:r>
            <a:r>
              <a:rPr lang="en-GB" baseline="0" dirty="0"/>
              <a:t> </a:t>
            </a:r>
            <a:r>
              <a:rPr lang="en-GB" baseline="0" dirty="0" err="1"/>
              <a:t>Präzision</a:t>
            </a:r>
            <a:r>
              <a:rPr lang="en-GB" baseline="0" dirty="0"/>
              <a:t>, </a:t>
            </a:r>
            <a:r>
              <a:rPr lang="en-GB" baseline="0" dirty="0" err="1"/>
              <a:t>Genauigkeit</a:t>
            </a:r>
            <a:r>
              <a:rPr lang="en-GB" baseline="0" dirty="0"/>
              <a:t>; </a:t>
            </a:r>
            <a:r>
              <a:rPr lang="en-GB" baseline="0" dirty="0" err="1"/>
              <a:t>Hoher</a:t>
            </a:r>
            <a:r>
              <a:rPr lang="en-GB" baseline="0" dirty="0"/>
              <a:t> </a:t>
            </a:r>
            <a:r>
              <a:rPr lang="en-GB" baseline="0" dirty="0" err="1"/>
              <a:t>Erfassungsbereich</a:t>
            </a:r>
            <a:r>
              <a:rPr lang="en-GB" baseline="0" dirty="0"/>
              <a:t> von 270° </a:t>
            </a:r>
          </a:p>
          <a:p>
            <a:r>
              <a:rPr lang="en-GB" baseline="0" dirty="0"/>
              <a:t>Encoder und IMU </a:t>
            </a:r>
            <a:r>
              <a:rPr lang="en-GB" baseline="0" dirty="0" err="1"/>
              <a:t>zur</a:t>
            </a:r>
            <a:r>
              <a:rPr lang="en-GB" baseline="0" dirty="0"/>
              <a:t> </a:t>
            </a:r>
            <a:r>
              <a:rPr lang="en-GB" baseline="0" dirty="0" err="1"/>
              <a:t>Erfassung</a:t>
            </a:r>
            <a:r>
              <a:rPr lang="en-GB" baseline="0" dirty="0"/>
              <a:t> der </a:t>
            </a:r>
            <a:r>
              <a:rPr lang="en-GB" baseline="0" dirty="0" err="1"/>
              <a:t>Relativbewegung</a:t>
            </a:r>
            <a:r>
              <a:rPr lang="en-GB" baseline="0" dirty="0"/>
              <a:t>; Encoder (</a:t>
            </a:r>
            <a:r>
              <a:rPr lang="en-GB" baseline="0" dirty="0" err="1"/>
              <a:t>Drehgeber</a:t>
            </a:r>
            <a:r>
              <a:rPr lang="en-GB" baseline="0" dirty="0"/>
              <a:t>) </a:t>
            </a:r>
            <a:r>
              <a:rPr lang="en-GB" baseline="0" dirty="0" err="1"/>
              <a:t>liefern</a:t>
            </a:r>
            <a:r>
              <a:rPr lang="en-GB" baseline="0" dirty="0"/>
              <a:t> </a:t>
            </a:r>
            <a:r>
              <a:rPr lang="en-GB" baseline="0" dirty="0" err="1"/>
              <a:t>Infos</a:t>
            </a:r>
            <a:r>
              <a:rPr lang="en-GB" baseline="0" dirty="0"/>
              <a:t> </a:t>
            </a:r>
            <a:r>
              <a:rPr lang="en-GB" baseline="0" dirty="0" err="1"/>
              <a:t>über</a:t>
            </a:r>
            <a:r>
              <a:rPr lang="en-GB" baseline="0" dirty="0"/>
              <a:t> die </a:t>
            </a:r>
            <a:r>
              <a:rPr lang="en-GB" baseline="0" dirty="0" err="1"/>
              <a:t>Drehung</a:t>
            </a:r>
            <a:r>
              <a:rPr lang="en-GB" baseline="0" dirty="0"/>
              <a:t> des </a:t>
            </a:r>
            <a:r>
              <a:rPr lang="en-GB" baseline="0" dirty="0" err="1"/>
              <a:t>Rades</a:t>
            </a:r>
            <a:r>
              <a:rPr lang="en-GB" baseline="0" dirty="0"/>
              <a:t>, und </a:t>
            </a:r>
            <a:r>
              <a:rPr lang="en-GB" baseline="0" dirty="0" err="1"/>
              <a:t>somit</a:t>
            </a:r>
            <a:r>
              <a:rPr lang="en-GB" baseline="0" dirty="0"/>
              <a:t> die Position des </a:t>
            </a:r>
            <a:r>
              <a:rPr lang="en-GB" baseline="0" dirty="0" err="1"/>
              <a:t>Fahrzeugs</a:t>
            </a:r>
            <a:r>
              <a:rPr lang="en-GB" baseline="0" dirty="0"/>
              <a:t>; IMU </a:t>
            </a:r>
            <a:r>
              <a:rPr lang="en-GB" baseline="0" dirty="0" err="1"/>
              <a:t>über</a:t>
            </a:r>
            <a:r>
              <a:rPr lang="en-GB" baseline="0" dirty="0"/>
              <a:t> </a:t>
            </a:r>
            <a:r>
              <a:rPr lang="en-GB" baseline="0" dirty="0" err="1"/>
              <a:t>Gyroskop</a:t>
            </a:r>
            <a:r>
              <a:rPr lang="en-GB" baseline="0" dirty="0"/>
              <a:t> </a:t>
            </a:r>
            <a:r>
              <a:rPr lang="en-GB" baseline="0" dirty="0" err="1"/>
              <a:t>Winkelgeschwindigkeit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5899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466725" y="2492375"/>
            <a:ext cx="8207375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 flipV="1">
            <a:off x="466725" y="404813"/>
            <a:ext cx="8207375" cy="0"/>
          </a:xfrm>
          <a:prstGeom prst="line">
            <a:avLst/>
          </a:prstGeom>
          <a:noFill/>
          <a:ln w="508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6725" y="1773238"/>
            <a:ext cx="8208000" cy="6476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Vorname Name durch Klicken bearbeiten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/>
          </p:nvPr>
        </p:nvSpPr>
        <p:spPr>
          <a:xfrm>
            <a:off x="466725" y="2636912"/>
            <a:ext cx="8208000" cy="338447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66725" y="476823"/>
            <a:ext cx="8208000" cy="1008140"/>
          </a:xfrm>
          <a:noFill/>
        </p:spPr>
        <p:txBody>
          <a:bodyPr/>
          <a:lstStyle>
            <a:lvl1pPr marL="0" indent="0">
              <a:defRPr sz="2800" cap="all" baseline="0"/>
            </a:lvl1pPr>
          </a:lstStyle>
          <a:p>
            <a:pPr lvl="0"/>
            <a:r>
              <a:rPr lang="de-DE" noProof="0" dirty="0"/>
              <a:t>Vortragstitel durch klicken bearbeiten</a:t>
            </a:r>
          </a:p>
        </p:txBody>
      </p:sp>
      <p:pic>
        <p:nvPicPr>
          <p:cNvPr id="9" name="Picture 9" descr="bckg_may26_large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1" t="2973" r="4705" b="27453"/>
          <a:stretch/>
        </p:blipFill>
        <p:spPr bwMode="auto">
          <a:xfrm>
            <a:off x="456158" y="2636912"/>
            <a:ext cx="8220298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/>
          <p:cNvSpPr/>
          <p:nvPr userDrawn="1"/>
        </p:nvSpPr>
        <p:spPr bwMode="auto">
          <a:xfrm>
            <a:off x="251520" y="6381328"/>
            <a:ext cx="4536504" cy="288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1" y="6310039"/>
            <a:ext cx="1727211" cy="468000"/>
          </a:xfrm>
          <a:prstGeom prst="rect">
            <a:avLst/>
          </a:prstGeom>
        </p:spPr>
      </p:pic>
      <p:sp>
        <p:nvSpPr>
          <p:cNvPr id="11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 dirty="0"/>
              <a:t>Partnerlogo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09489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466725" y="2492375"/>
            <a:ext cx="8207375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 flipV="1">
            <a:off x="466725" y="404813"/>
            <a:ext cx="8207375" cy="0"/>
          </a:xfrm>
          <a:prstGeom prst="line">
            <a:avLst/>
          </a:prstGeom>
          <a:noFill/>
          <a:ln w="508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6725" y="1773238"/>
            <a:ext cx="8208000" cy="647622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noProof="0" dirty="0"/>
              <a:t>Vorname Name durch Klicken bearbeiten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/>
          </p:nvPr>
        </p:nvSpPr>
        <p:spPr>
          <a:xfrm>
            <a:off x="466725" y="2636912"/>
            <a:ext cx="8208000" cy="3384470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66725" y="476823"/>
            <a:ext cx="8208000" cy="1008140"/>
          </a:xfrm>
          <a:noFill/>
        </p:spPr>
        <p:txBody>
          <a:bodyPr/>
          <a:lstStyle>
            <a:lvl1pPr marL="0" indent="0">
              <a:defRPr sz="2800" cap="all" baseline="0"/>
            </a:lvl1pPr>
          </a:lstStyle>
          <a:p>
            <a:pPr lvl="0"/>
            <a:r>
              <a:rPr lang="de-DE" noProof="0" dirty="0"/>
              <a:t>Vortragstitel durch klicken bearbeiten</a:t>
            </a: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251520" y="6381328"/>
            <a:ext cx="4536504" cy="288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1" y="6310039"/>
            <a:ext cx="1727211" cy="468000"/>
          </a:xfrm>
          <a:prstGeom prst="rect">
            <a:avLst/>
          </a:prstGeom>
        </p:spPr>
      </p:pic>
      <p:sp>
        <p:nvSpPr>
          <p:cNvPr id="14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 dirty="0"/>
              <a:t>Partnerlogo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96832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38554"/>
          </a:xfrm>
        </p:spPr>
        <p:txBody>
          <a:bodyPr>
            <a:spAutoFit/>
          </a:bodyPr>
          <a:lstStyle>
            <a:lvl1pPr marL="0" indent="0" defTabSz="504000">
              <a:defRPr sz="22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4354388" y="6525344"/>
            <a:ext cx="43204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Aft>
                <a:spcPct val="40000"/>
              </a:spcAft>
              <a:buFont typeface="Wingdings" pitchFamily="2" charset="2"/>
              <a:buNone/>
            </a:pPr>
            <a:fld id="{7F804833-AD97-4094-977D-9ACBF24CDD8A}" type="slidenum">
              <a:rPr lang="de-DE" altLang="de-DE" sz="1000">
                <a:solidFill>
                  <a:srgbClr val="00406F"/>
                </a:solidFill>
                <a:latin typeface="+mj-lt"/>
              </a:rPr>
              <a:pPr algn="ctr" eaLnBrk="1" hangingPunct="1">
                <a:spcAft>
                  <a:spcPct val="40000"/>
                </a:spcAft>
                <a:buFont typeface="Wingdings" pitchFamily="2" charset="2"/>
                <a:buNone/>
              </a:pPr>
              <a:t>‹Nr.›</a:t>
            </a:fld>
            <a:endParaRPr lang="de-DE" altLang="de-DE" sz="1000" dirty="0">
              <a:solidFill>
                <a:srgbClr val="00406F"/>
              </a:solidFill>
              <a:latin typeface="+mj-lt"/>
            </a:endParaRPr>
          </a:p>
        </p:txBody>
      </p:sp>
      <p:sp>
        <p:nvSpPr>
          <p:cNvPr id="16" name="Line 8"/>
          <p:cNvSpPr>
            <a:spLocks noChangeShapeType="1"/>
          </p:cNvSpPr>
          <p:nvPr userDrawn="1"/>
        </p:nvSpPr>
        <p:spPr bwMode="auto">
          <a:xfrm>
            <a:off x="468313" y="1052736"/>
            <a:ext cx="820737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466725" y="1484785"/>
            <a:ext cx="8208000" cy="46085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 dirty="0"/>
              <a:t>Partnerlogo durch Klicken bearbeiten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A3D1FE4-C0E5-4F68-8E4B-3E62D20C54AB}" type="datetime1">
              <a:rPr lang="de-DE" smtClean="0"/>
              <a:t>26.01.2017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M. Hiller | Zwischenvortrag zur Masterarbeit</a:t>
            </a:r>
          </a:p>
        </p:txBody>
      </p:sp>
    </p:spTree>
    <p:extLst>
      <p:ext uri="{BB962C8B-B14F-4D97-AF65-F5344CB8AC3E}">
        <p14:creationId xmlns:p14="http://schemas.microsoft.com/office/powerpoint/2010/main" val="153320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38554"/>
          </a:xfrm>
        </p:spPr>
        <p:txBody>
          <a:bodyPr>
            <a:spAutoFit/>
          </a:bodyPr>
          <a:lstStyle>
            <a:lvl1pPr marL="0" indent="0" defTabSz="504000">
              <a:defRPr sz="22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6725" y="1484784"/>
            <a:ext cx="8208000" cy="4536604"/>
          </a:xfrm>
        </p:spPr>
        <p:txBody>
          <a:bodyPr/>
          <a:lstStyle>
            <a:lvl1pPr>
              <a:buSzPct val="75000"/>
              <a:defRPr/>
            </a:lvl1pPr>
            <a:lvl2pPr>
              <a:buSzPct val="75000"/>
              <a:defRPr/>
            </a:lvl2pPr>
            <a:lvl3pPr>
              <a:buSzPct val="75000"/>
              <a:defRPr/>
            </a:lvl3pPr>
            <a:lvl4pPr>
              <a:buSzPct val="75000"/>
              <a:defRPr/>
            </a:lvl4pPr>
            <a:lvl5pPr>
              <a:buSzPct val="75000"/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4354388" y="6525344"/>
            <a:ext cx="43204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Aft>
                <a:spcPct val="40000"/>
              </a:spcAft>
              <a:buFont typeface="Wingdings" pitchFamily="2" charset="2"/>
              <a:buNone/>
            </a:pPr>
            <a:fld id="{7F804833-AD97-4094-977D-9ACBF24CDD8A}" type="slidenum">
              <a:rPr lang="de-DE" altLang="de-DE" sz="1000">
                <a:solidFill>
                  <a:srgbClr val="00406F"/>
                </a:solidFill>
                <a:latin typeface="+mj-lt"/>
              </a:rPr>
              <a:pPr algn="ctr" eaLnBrk="1" hangingPunct="1">
                <a:spcAft>
                  <a:spcPct val="40000"/>
                </a:spcAft>
                <a:buFont typeface="Wingdings" pitchFamily="2" charset="2"/>
                <a:buNone/>
              </a:pPr>
              <a:t>‹Nr.›</a:t>
            </a:fld>
            <a:endParaRPr lang="de-DE" altLang="de-DE" sz="1000" dirty="0">
              <a:solidFill>
                <a:srgbClr val="00406F"/>
              </a:solidFill>
              <a:latin typeface="+mj-lt"/>
            </a:endParaRPr>
          </a:p>
        </p:txBody>
      </p:sp>
      <p:sp>
        <p:nvSpPr>
          <p:cNvPr id="16" name="Line 8"/>
          <p:cNvSpPr>
            <a:spLocks noChangeShapeType="1"/>
          </p:cNvSpPr>
          <p:nvPr userDrawn="1"/>
        </p:nvSpPr>
        <p:spPr bwMode="auto">
          <a:xfrm>
            <a:off x="468313" y="1052736"/>
            <a:ext cx="820737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 dirty="0"/>
              <a:t>Partnerlogo durch Klicken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3"/>
          </p:nvPr>
        </p:nvSpPr>
        <p:spPr>
          <a:xfrm>
            <a:off x="464621" y="6308779"/>
            <a:ext cx="2895600" cy="123111"/>
          </a:xfrm>
        </p:spPr>
        <p:txBody>
          <a:bodyPr/>
          <a:lstStyle/>
          <a:p>
            <a:r>
              <a:rPr lang="de-DE" dirty="0"/>
              <a:t>M. Hiller | Zwischenvortrag zur Masterarbeit </a:t>
            </a:r>
          </a:p>
        </p:txBody>
      </p:sp>
    </p:spTree>
    <p:extLst>
      <p:ext uri="{BB962C8B-B14F-4D97-AF65-F5344CB8AC3E}">
        <p14:creationId xmlns:p14="http://schemas.microsoft.com/office/powerpoint/2010/main" val="180146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466725" y="2492375"/>
            <a:ext cx="8207375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 flipV="1">
            <a:off x="466725" y="404813"/>
            <a:ext cx="8207375" cy="0"/>
          </a:xfrm>
          <a:prstGeom prst="line">
            <a:avLst/>
          </a:prstGeom>
          <a:noFill/>
          <a:ln w="508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/>
          </p:nvPr>
        </p:nvSpPr>
        <p:spPr>
          <a:xfrm>
            <a:off x="466725" y="2636912"/>
            <a:ext cx="8208000" cy="3384470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251520" y="6381328"/>
            <a:ext cx="4536504" cy="288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1" y="6310039"/>
            <a:ext cx="1727211" cy="468000"/>
          </a:xfrm>
          <a:prstGeom prst="rect">
            <a:avLst/>
          </a:prstGeom>
        </p:spPr>
      </p:pic>
      <p:sp>
        <p:nvSpPr>
          <p:cNvPr id="2" name="Textfeld 1"/>
          <p:cNvSpPr txBox="1"/>
          <p:nvPr userDrawn="1"/>
        </p:nvSpPr>
        <p:spPr>
          <a:xfrm>
            <a:off x="466725" y="735087"/>
            <a:ext cx="6336704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2400" dirty="0">
                <a:latin typeface="+mj-lt"/>
              </a:rPr>
              <a:t>Vielen Dank für Ihre Aufmerksamkeit</a:t>
            </a:r>
          </a:p>
        </p:txBody>
      </p:sp>
      <p:sp>
        <p:nvSpPr>
          <p:cNvPr id="10" name="Inhaltsplatzhalter 14"/>
          <p:cNvSpPr>
            <a:spLocks noGrp="1"/>
          </p:cNvSpPr>
          <p:nvPr>
            <p:ph sz="quarter" idx="12" hasCustomPrompt="1"/>
          </p:nvPr>
        </p:nvSpPr>
        <p:spPr>
          <a:xfrm>
            <a:off x="466725" y="1772816"/>
            <a:ext cx="3313187" cy="215410"/>
          </a:xfrm>
        </p:spPr>
        <p:txBody>
          <a:bodyPr/>
          <a:lstStyle>
            <a:lvl1pPr marL="0" indent="0">
              <a:spcAft>
                <a:spcPts val="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 marL="360363" indent="0">
              <a:spcAft>
                <a:spcPts val="0"/>
              </a:spcAft>
              <a:buFontTx/>
              <a:buNone/>
              <a:defRPr/>
            </a:lvl2pPr>
            <a:lvl3pPr marL="720725" indent="0">
              <a:spcAft>
                <a:spcPts val="0"/>
              </a:spcAft>
              <a:buFontTx/>
              <a:buNone/>
              <a:defRPr/>
            </a:lvl3pPr>
            <a:lvl4pPr marL="1081088" indent="0">
              <a:spcAft>
                <a:spcPts val="0"/>
              </a:spcAft>
              <a:buFontTx/>
              <a:buNone/>
              <a:defRPr/>
            </a:lvl4pPr>
            <a:lvl5pPr marL="1439863" indent="0">
              <a:spcAft>
                <a:spcPts val="0"/>
              </a:spcAft>
              <a:buFontTx/>
              <a:buNone/>
              <a:defRPr/>
            </a:lvl5pPr>
          </a:lstStyle>
          <a:p>
            <a:pPr lvl="0"/>
            <a:r>
              <a:rPr lang="de-DE" dirty="0"/>
              <a:t>Vorname Name durch Klicken bearbeiten</a:t>
            </a:r>
          </a:p>
        </p:txBody>
      </p:sp>
      <p:sp>
        <p:nvSpPr>
          <p:cNvPr id="13" name="Inhaltsplatzhalter 14"/>
          <p:cNvSpPr>
            <a:spLocks noGrp="1"/>
          </p:cNvSpPr>
          <p:nvPr>
            <p:ph sz="quarter" idx="13" hasCustomPrompt="1"/>
          </p:nvPr>
        </p:nvSpPr>
        <p:spPr>
          <a:xfrm>
            <a:off x="466725" y="2027489"/>
            <a:ext cx="3313187" cy="212098"/>
          </a:xfrm>
        </p:spPr>
        <p:txBody>
          <a:bodyPr/>
          <a:lstStyle>
            <a:lvl1pPr marL="0" indent="0">
              <a:spcAft>
                <a:spcPts val="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 marL="360363" indent="0">
              <a:spcAft>
                <a:spcPts val="0"/>
              </a:spcAft>
              <a:buFontTx/>
              <a:buNone/>
              <a:defRPr/>
            </a:lvl2pPr>
            <a:lvl3pPr marL="720725" indent="0">
              <a:spcAft>
                <a:spcPts val="0"/>
              </a:spcAft>
              <a:buFontTx/>
              <a:buNone/>
              <a:defRPr/>
            </a:lvl3pPr>
            <a:lvl4pPr marL="1081088" indent="0">
              <a:spcAft>
                <a:spcPts val="0"/>
              </a:spcAft>
              <a:buFontTx/>
              <a:buNone/>
              <a:defRPr/>
            </a:lvl4pPr>
            <a:lvl5pPr marL="1439863" indent="0">
              <a:spcAft>
                <a:spcPts val="0"/>
              </a:spcAft>
              <a:buFontTx/>
              <a:buNone/>
              <a:defRPr/>
            </a:lvl5pPr>
          </a:lstStyle>
          <a:p>
            <a:pPr lvl="0"/>
            <a:r>
              <a:rPr lang="de-DE" dirty="0"/>
              <a:t>E-Mail durch Klicken bearbeiten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 dirty="0"/>
              <a:t>Partnerlogo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3584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334963"/>
            <a:ext cx="8207375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9425" y="1773238"/>
            <a:ext cx="82073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29" name="Line 7"/>
          <p:cNvSpPr>
            <a:spLocks noChangeShapeType="1"/>
          </p:cNvSpPr>
          <p:nvPr/>
        </p:nvSpPr>
        <p:spPr bwMode="auto">
          <a:xfrm flipV="1">
            <a:off x="469900" y="6165850"/>
            <a:ext cx="8207375" cy="0"/>
          </a:xfrm>
          <a:prstGeom prst="line">
            <a:avLst/>
          </a:prstGeom>
          <a:noFill/>
          <a:ln w="3175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0" name="Grafik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3471" y="6300028"/>
            <a:ext cx="116298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4621" y="6308779"/>
            <a:ext cx="28956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 dirty="0"/>
              <a:t>M. Hiller | Zwischenvortrag zur Masterarbeit 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>
          <a:xfrm>
            <a:off x="464621" y="6546610"/>
            <a:ext cx="21336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5637F46E-A6F7-4064-A77F-994C18936427}" type="datetime1">
              <a:rPr lang="de-DE" smtClean="0"/>
              <a:t>26.01.2017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4" r:id="rId2"/>
    <p:sldLayoutId id="2147483690" r:id="rId3"/>
    <p:sldLayoutId id="2147483695" r:id="rId4"/>
    <p:sldLayoutId id="2147483696" r:id="rId5"/>
  </p:sldLayoutIdLst>
  <p:hf sldNum="0" hdr="0"/>
  <p:txStyles>
    <p:titleStyle>
      <a:lvl1pPr algn="l" defTabSz="503238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503238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defTabSz="503238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defTabSz="503238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defTabSz="503238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358775" indent="-358775" algn="l" defTabSz="358775" rtl="0" eaLnBrk="1" fontAlgn="base" hangingPunct="1">
        <a:spcBef>
          <a:spcPct val="0"/>
        </a:spcBef>
        <a:spcAft>
          <a:spcPts val="9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19138" indent="-358775" algn="l" defTabSz="358775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079500" indent="-358775" algn="l" defTabSz="358775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3pPr>
      <a:lvl4pPr marL="1439863" indent="-358775" algn="l" defTabSz="358775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1798638" indent="-358775" algn="l" defTabSz="358775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18875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3447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8019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2591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g"/><Relationship Id="rId4" Type="http://schemas.openxmlformats.org/officeDocument/2006/relationships/image" Target="../media/image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  <a:p>
            <a:pPr algn="r"/>
            <a:r>
              <a:rPr lang="de-DE" dirty="0"/>
              <a:t>26. Januar 2017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400" dirty="0"/>
              <a:t>Fusion der verfügbaren Sensoren auf dem Roboter zur Ortung und Kartierung</a:t>
            </a:r>
            <a:endParaRPr lang="de-DE" sz="3200" dirty="0"/>
          </a:p>
        </p:txBody>
      </p:sp>
      <p:sp>
        <p:nvSpPr>
          <p:cNvPr id="6" name="Untertitel 4"/>
          <p:cNvSpPr txBox="1">
            <a:spLocks/>
          </p:cNvSpPr>
          <p:nvPr/>
        </p:nvSpPr>
        <p:spPr bwMode="auto">
          <a:xfrm>
            <a:off x="467544" y="1772816"/>
            <a:ext cx="5832648" cy="647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None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Markus Hiller – Zwischenvortrag zur Masterarbeit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GB" dirty="0"/>
          </a:p>
        </p:txBody>
      </p:sp>
      <p:sp>
        <p:nvSpPr>
          <p:cNvPr id="33" name="Datumsplatzhalter 4"/>
          <p:cNvSpPr>
            <a:spLocks noGrp="1"/>
          </p:cNvSpPr>
          <p:nvPr>
            <p:ph type="dt" sz="half" idx="12"/>
          </p:nvPr>
        </p:nvSpPr>
        <p:spPr>
          <a:xfrm>
            <a:off x="464621" y="6546610"/>
            <a:ext cx="2133600" cy="123111"/>
          </a:xfrm>
        </p:spPr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 dirty="0"/>
          </a:p>
        </p:txBody>
      </p:sp>
      <p:sp>
        <p:nvSpPr>
          <p:cNvPr id="34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464621" y="6308779"/>
            <a:ext cx="2895600" cy="123111"/>
          </a:xfrm>
        </p:spPr>
        <p:txBody>
          <a:bodyPr/>
          <a:lstStyle/>
          <a:p>
            <a:r>
              <a:rPr lang="de-DE" dirty="0"/>
              <a:t>M. Hiller | Zwischenvortrag zur Masterarbeit </a:t>
            </a:r>
          </a:p>
        </p:txBody>
      </p:sp>
      <p:sp>
        <p:nvSpPr>
          <p:cNvPr id="30" name="Inhaltsplatzhalter 11"/>
          <p:cNvSpPr txBox="1">
            <a:spLocks/>
          </p:cNvSpPr>
          <p:nvPr/>
        </p:nvSpPr>
        <p:spPr>
          <a:xfrm>
            <a:off x="574452" y="1162570"/>
            <a:ext cx="8246020" cy="4786710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Motivation der Thematik</a:t>
            </a:r>
            <a:endParaRPr lang="de-DE" sz="800" dirty="0">
              <a:solidFill>
                <a:srgbClr val="002060">
                  <a:alpha val="30000"/>
                </a:srgbClr>
              </a:solidFill>
            </a:endParaRP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Problemstellung und Ziele</a:t>
            </a: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Sensorik der Roboterplattform</a:t>
            </a:r>
          </a:p>
          <a:p>
            <a:r>
              <a:rPr lang="de-DE" dirty="0"/>
              <a:t>Karten-Repräsentation</a:t>
            </a:r>
          </a:p>
          <a:p>
            <a:r>
              <a:rPr lang="de-DE" dirty="0" err="1">
                <a:solidFill>
                  <a:srgbClr val="002060">
                    <a:alpha val="30000"/>
                  </a:srgbClr>
                </a:solidFill>
              </a:rPr>
              <a:t>OpenSLAM</a:t>
            </a:r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 – </a:t>
            </a:r>
            <a:r>
              <a:rPr lang="de-DE" dirty="0" err="1">
                <a:solidFill>
                  <a:srgbClr val="002060">
                    <a:alpha val="30000"/>
                  </a:srgbClr>
                </a:solidFill>
              </a:rPr>
              <a:t>GMapping</a:t>
            </a:r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 </a:t>
            </a: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Global MI </a:t>
            </a:r>
            <a:r>
              <a:rPr lang="de-DE" dirty="0" err="1">
                <a:solidFill>
                  <a:srgbClr val="002060">
                    <a:alpha val="30000"/>
                  </a:srgbClr>
                </a:solidFill>
              </a:rPr>
              <a:t>OpenSLAM</a:t>
            </a:r>
            <a:endParaRPr lang="de-DE" dirty="0">
              <a:solidFill>
                <a:srgbClr val="002060">
                  <a:alpha val="30000"/>
                </a:srgbClr>
              </a:solidFill>
            </a:endParaRP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Zusammenfassung</a:t>
            </a:r>
          </a:p>
        </p:txBody>
      </p:sp>
    </p:spTree>
    <p:extLst>
      <p:ext uri="{BB962C8B-B14F-4D97-AF65-F5344CB8AC3E}">
        <p14:creationId xmlns:p14="http://schemas.microsoft.com/office/powerpoint/2010/main" val="1369413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Karten-Repräsentation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6725" y="1196752"/>
            <a:ext cx="8208000" cy="4536604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Auswahl der Darstellungsform</a:t>
            </a:r>
          </a:p>
          <a:p>
            <a:pPr lvl="2">
              <a:spcAft>
                <a:spcPts val="0"/>
              </a:spcAft>
              <a:buSzPct val="85000"/>
              <a:buFont typeface="Arial" pitchFamily="34" charset="0"/>
              <a:buChar char="→"/>
            </a:pPr>
            <a:endParaRPr lang="de-DE" sz="800" dirty="0"/>
          </a:p>
          <a:p>
            <a:pPr lvl="2">
              <a:spcAft>
                <a:spcPts val="0"/>
              </a:spcAft>
              <a:buSzPct val="85000"/>
              <a:buFont typeface="Arial" pitchFamily="34" charset="0"/>
              <a:buChar char="→"/>
            </a:pPr>
            <a:endParaRPr lang="de-DE" sz="800" dirty="0"/>
          </a:p>
          <a:p>
            <a:pPr lvl="1"/>
            <a:endParaRPr lang="de-DE" dirty="0"/>
          </a:p>
          <a:p>
            <a:pPr marL="0" indent="0">
              <a:buNone/>
            </a:pPr>
            <a:endParaRPr lang="de-DE" i="1" dirty="0"/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/>
              <a:t>M. Hiller | Zwischenvortrag zur Masterarbeit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68585"/>
            <a:ext cx="3384376" cy="338860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11560" y="5301208"/>
            <a:ext cx="35405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1400" b="1" kern="0" dirty="0">
                <a:solidFill>
                  <a:srgbClr val="000000"/>
                </a:solidFill>
                <a:latin typeface="Arial"/>
              </a:rPr>
              <a:t>Karte mit eingetragenen Merkmalen </a:t>
            </a:r>
            <a:r>
              <a:rPr lang="de-DE" sz="1100" kern="0" dirty="0">
                <a:solidFill>
                  <a:srgbClr val="000000"/>
                </a:solidFill>
                <a:latin typeface="Arial"/>
              </a:rPr>
              <a:t>[</a:t>
            </a:r>
            <a:r>
              <a:rPr lang="de-DE" sz="1100" kern="0" dirty="0" err="1">
                <a:solidFill>
                  <a:srgbClr val="000000"/>
                </a:solidFill>
                <a:latin typeface="Arial"/>
              </a:rPr>
              <a:t>Thrun</a:t>
            </a:r>
            <a:r>
              <a:rPr lang="de-DE" sz="1100" kern="0" dirty="0">
                <a:solidFill>
                  <a:srgbClr val="000000"/>
                </a:solidFill>
                <a:latin typeface="Arial"/>
              </a:rPr>
              <a:t> 2005 – </a:t>
            </a:r>
            <a:r>
              <a:rPr lang="de-DE" sz="1100" kern="0" dirty="0" err="1">
                <a:solidFill>
                  <a:srgbClr val="000000"/>
                </a:solidFill>
                <a:latin typeface="Arial"/>
              </a:rPr>
              <a:t>Probabilistic</a:t>
            </a:r>
            <a:r>
              <a:rPr lang="de-DE" sz="1100" kern="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100" kern="0" dirty="0" err="1">
                <a:solidFill>
                  <a:srgbClr val="000000"/>
                </a:solidFill>
                <a:latin typeface="Arial"/>
              </a:rPr>
              <a:t>Robotics</a:t>
            </a:r>
            <a:r>
              <a:rPr lang="de-DE" sz="1100" kern="0" dirty="0">
                <a:solidFill>
                  <a:srgbClr val="000000"/>
                </a:solidFill>
                <a:latin typeface="Arial"/>
              </a:rPr>
              <a:t>]</a:t>
            </a:r>
            <a:endParaRPr lang="de-DE" sz="1400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932040" y="5301208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1400" b="1" kern="0" dirty="0">
                <a:solidFill>
                  <a:srgbClr val="000000"/>
                </a:solidFill>
                <a:latin typeface="Arial"/>
              </a:rPr>
              <a:t>Gitterbasierte Karte eines Abschnitts des LIKE</a:t>
            </a:r>
            <a:endParaRPr lang="de-DE" sz="1400" b="1" i="1" kern="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3" t="46281" r="33508" b="24882"/>
          <a:stretch/>
        </p:blipFill>
        <p:spPr>
          <a:xfrm>
            <a:off x="4932040" y="1777050"/>
            <a:ext cx="3384376" cy="33876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595" y="1196752"/>
            <a:ext cx="2038635" cy="1590897"/>
          </a:xfrm>
          <a:prstGeom prst="rect">
            <a:avLst/>
          </a:prstGeom>
          <a:ln w="28575">
            <a:solidFill>
              <a:srgbClr val="003399"/>
            </a:solidFill>
          </a:ln>
        </p:spPr>
      </p:pic>
      <p:sp>
        <p:nvSpPr>
          <p:cNvPr id="12" name="Rechteck 11"/>
          <p:cNvSpPr/>
          <p:nvPr/>
        </p:nvSpPr>
        <p:spPr bwMode="auto">
          <a:xfrm>
            <a:off x="5652120" y="3075681"/>
            <a:ext cx="1152128" cy="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947021" y="2636912"/>
            <a:ext cx="785219" cy="504056"/>
          </a:xfrm>
          <a:prstGeom prst="rect">
            <a:avLst/>
          </a:prstGeom>
          <a:noFill/>
          <a:ln w="28575" cap="flat" cmpd="sng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cxnSp>
        <p:nvCxnSpPr>
          <p:cNvPr id="15" name="Gerade Verbindung 14"/>
          <p:cNvCxnSpPr/>
          <p:nvPr/>
        </p:nvCxnSpPr>
        <p:spPr bwMode="auto">
          <a:xfrm flipH="1">
            <a:off x="5947021" y="1196752"/>
            <a:ext cx="847772" cy="1440160"/>
          </a:xfrm>
          <a:prstGeom prst="line">
            <a:avLst/>
          </a:prstGeom>
          <a:noFill/>
          <a:ln w="19050" cap="flat" cmpd="sng" algn="ctr">
            <a:solidFill>
              <a:srgbClr val="003399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Gerade Verbindung 16"/>
          <p:cNvCxnSpPr/>
          <p:nvPr/>
        </p:nvCxnSpPr>
        <p:spPr bwMode="auto">
          <a:xfrm flipH="1">
            <a:off x="6732240" y="2787649"/>
            <a:ext cx="2110990" cy="344191"/>
          </a:xfrm>
          <a:prstGeom prst="line">
            <a:avLst/>
          </a:prstGeom>
          <a:noFill/>
          <a:ln w="19050" cap="flat" cmpd="sng" algn="ctr">
            <a:solidFill>
              <a:srgbClr val="003399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77093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GB" dirty="0"/>
          </a:p>
        </p:txBody>
      </p:sp>
      <p:sp>
        <p:nvSpPr>
          <p:cNvPr id="33" name="Datumsplatzhalter 4"/>
          <p:cNvSpPr>
            <a:spLocks noGrp="1"/>
          </p:cNvSpPr>
          <p:nvPr>
            <p:ph type="dt" sz="half" idx="12"/>
          </p:nvPr>
        </p:nvSpPr>
        <p:spPr>
          <a:xfrm>
            <a:off x="464621" y="6546610"/>
            <a:ext cx="2133600" cy="123111"/>
          </a:xfrm>
        </p:spPr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 dirty="0"/>
          </a:p>
        </p:txBody>
      </p:sp>
      <p:sp>
        <p:nvSpPr>
          <p:cNvPr id="34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464621" y="6308779"/>
            <a:ext cx="2895600" cy="123111"/>
          </a:xfrm>
        </p:spPr>
        <p:txBody>
          <a:bodyPr/>
          <a:lstStyle/>
          <a:p>
            <a:r>
              <a:rPr lang="de-DE" dirty="0"/>
              <a:t>M. Hiller | Zwischenvortrag zur Masterarbeit </a:t>
            </a:r>
          </a:p>
        </p:txBody>
      </p:sp>
      <p:sp>
        <p:nvSpPr>
          <p:cNvPr id="30" name="Inhaltsplatzhalter 11"/>
          <p:cNvSpPr txBox="1">
            <a:spLocks/>
          </p:cNvSpPr>
          <p:nvPr/>
        </p:nvSpPr>
        <p:spPr>
          <a:xfrm>
            <a:off x="574452" y="1162570"/>
            <a:ext cx="8246020" cy="4786710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Motivation der Thematik</a:t>
            </a:r>
            <a:endParaRPr lang="de-DE" sz="800" dirty="0">
              <a:solidFill>
                <a:srgbClr val="002060">
                  <a:alpha val="30000"/>
                </a:srgbClr>
              </a:solidFill>
            </a:endParaRP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Problemstellung und Ziele</a:t>
            </a:r>
            <a:endParaRPr lang="de-DE" sz="800" dirty="0"/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Sensorik der Roboterplattform</a:t>
            </a: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Karten-Repräsentation</a:t>
            </a:r>
          </a:p>
          <a:p>
            <a:r>
              <a:rPr lang="de-DE" dirty="0" err="1"/>
              <a:t>OpenSLAM</a:t>
            </a:r>
            <a:r>
              <a:rPr lang="de-DE" dirty="0"/>
              <a:t> – </a:t>
            </a:r>
            <a:r>
              <a:rPr lang="de-DE" dirty="0" err="1"/>
              <a:t>GMapping</a:t>
            </a:r>
            <a:endParaRPr lang="de-DE" dirty="0"/>
          </a:p>
          <a:p>
            <a:pPr lvl="1"/>
            <a:r>
              <a:rPr lang="de-DE" dirty="0"/>
              <a:t>Algorithmus</a:t>
            </a:r>
          </a:p>
          <a:p>
            <a:pPr lvl="1"/>
            <a:r>
              <a:rPr lang="de-DE" dirty="0"/>
              <a:t>Hauptmerkmale</a:t>
            </a:r>
          </a:p>
          <a:p>
            <a:pPr lvl="1"/>
            <a:r>
              <a:rPr lang="de-DE" dirty="0"/>
              <a:t>Ergebnisse</a:t>
            </a: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Global MI </a:t>
            </a:r>
            <a:r>
              <a:rPr lang="de-DE" dirty="0" err="1">
                <a:solidFill>
                  <a:srgbClr val="002060">
                    <a:alpha val="30000"/>
                  </a:srgbClr>
                </a:solidFill>
              </a:rPr>
              <a:t>OpenSLAM</a:t>
            </a:r>
            <a:endParaRPr lang="de-DE" dirty="0">
              <a:solidFill>
                <a:srgbClr val="002060">
                  <a:alpha val="30000"/>
                </a:srgbClr>
              </a:solidFill>
            </a:endParaRP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Zusammenfassung</a:t>
            </a:r>
          </a:p>
        </p:txBody>
      </p:sp>
    </p:spTree>
    <p:extLst>
      <p:ext uri="{BB962C8B-B14F-4D97-AF65-F5344CB8AC3E}">
        <p14:creationId xmlns:p14="http://schemas.microsoft.com/office/powerpoint/2010/main" val="1019616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OpenSLAM</a:t>
            </a:r>
            <a:r>
              <a:rPr lang="de-DE" dirty="0"/>
              <a:t> – </a:t>
            </a:r>
            <a:r>
              <a:rPr lang="de-DE" dirty="0" err="1"/>
              <a:t>GMapping</a:t>
            </a:r>
            <a:r>
              <a:rPr lang="de-DE" dirty="0"/>
              <a:t> 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6725" y="1196752"/>
            <a:ext cx="8208000" cy="4536604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Algorithmus</a:t>
            </a:r>
            <a:endParaRPr lang="de-DE" b="1" i="1" dirty="0"/>
          </a:p>
          <a:p>
            <a:pPr lvl="1"/>
            <a:r>
              <a:rPr lang="de-DE" dirty="0"/>
              <a:t>Rao-</a:t>
            </a:r>
            <a:r>
              <a:rPr lang="de-DE" dirty="0" err="1"/>
              <a:t>Blackwellized</a:t>
            </a:r>
            <a:r>
              <a:rPr lang="de-DE" dirty="0"/>
              <a:t> </a:t>
            </a:r>
            <a:r>
              <a:rPr lang="de-DE" dirty="0" err="1"/>
              <a:t>Particle</a:t>
            </a:r>
            <a:r>
              <a:rPr lang="de-DE" dirty="0"/>
              <a:t> Filter: </a:t>
            </a:r>
          </a:p>
          <a:p>
            <a:pPr lvl="1"/>
            <a:endParaRPr lang="de-DE" sz="300" dirty="0"/>
          </a:p>
          <a:p>
            <a:pPr marL="720725" lvl="2" indent="0">
              <a:buNone/>
            </a:pPr>
            <a:r>
              <a:rPr lang="de-DE" dirty="0">
                <a:solidFill>
                  <a:srgbClr val="326598"/>
                </a:solidFill>
              </a:rPr>
              <a:t>„Trennung in analytischen und nicht-analytischen Anteil“</a:t>
            </a:r>
          </a:p>
          <a:p>
            <a:pPr marL="360363" lvl="1" indent="0">
              <a:buNone/>
            </a:pPr>
            <a:endParaRPr lang="de-DE" sz="2000" dirty="0"/>
          </a:p>
          <a:p>
            <a:pPr lvl="1"/>
            <a:r>
              <a:rPr lang="de-DE" dirty="0"/>
              <a:t>In Verbindung mit SLAM: </a:t>
            </a:r>
          </a:p>
          <a:p>
            <a:endParaRPr lang="de-DE" sz="800" dirty="0"/>
          </a:p>
          <a:p>
            <a:endParaRPr lang="de-DE" sz="800" dirty="0"/>
          </a:p>
          <a:p>
            <a:pPr lvl="2">
              <a:spcAft>
                <a:spcPts val="0"/>
              </a:spcAft>
              <a:buSzPct val="85000"/>
              <a:buFont typeface="Arial" pitchFamily="34" charset="0"/>
              <a:buChar char="→"/>
            </a:pPr>
            <a:endParaRPr lang="de-DE" sz="800" dirty="0"/>
          </a:p>
          <a:p>
            <a:pPr marL="0" indent="0">
              <a:buNone/>
            </a:pPr>
            <a:endParaRPr lang="de-DE" i="1" dirty="0"/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/>
              <a:t>M. Hiller | Zwischenvortrag zur Masterarbeit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/>
              <p:cNvSpPr txBox="1"/>
              <p:nvPr/>
            </p:nvSpPr>
            <p:spPr>
              <a:xfrm>
                <a:off x="3361362" y="3356992"/>
                <a:ext cx="2316613" cy="515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58775" eaLnBrk="0" hangingPunct="0">
                  <a:spcAft>
                    <a:spcPts val="900"/>
                  </a:spcAft>
                  <a:buClr>
                    <a:srgbClr val="00406F"/>
                  </a:buClr>
                  <a:buSzPct val="7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2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2000" i="1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362" y="3356992"/>
                <a:ext cx="2316613" cy="51552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2329742" y="4785682"/>
                <a:ext cx="4481965" cy="515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58775" eaLnBrk="0" hangingPunct="0">
                  <a:spcAft>
                    <a:spcPts val="900"/>
                  </a:spcAft>
                  <a:buClr>
                    <a:srgbClr val="00406F"/>
                  </a:buClr>
                  <a:buSzPct val="7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de-DE" sz="20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de-DE" sz="20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0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de-DE" sz="20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de-DE" sz="20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sz="20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de-DE" sz="20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20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DE" sz="20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0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de-DE" sz="20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20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  </m:t>
                      </m:r>
                      <m:r>
                        <a:rPr lang="de-DE" sz="2000" b="0" i="1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  </m:t>
                      </m:r>
                      <m:r>
                        <a:rPr lang="de-DE" sz="20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sz="20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0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sz="20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de-DE" sz="20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0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de-DE" sz="20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20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20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sz="20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de-DE" sz="20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20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000" kern="0" dirty="0" err="1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742" y="4785682"/>
                <a:ext cx="4481965" cy="51552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Gerade Verbindung mit Pfeil 8"/>
          <p:cNvCxnSpPr/>
          <p:nvPr/>
        </p:nvCxnSpPr>
        <p:spPr bwMode="auto">
          <a:xfrm flipV="1">
            <a:off x="3203848" y="3717032"/>
            <a:ext cx="576064" cy="432048"/>
          </a:xfrm>
          <a:prstGeom prst="straightConnector1">
            <a:avLst/>
          </a:prstGeom>
          <a:noFill/>
          <a:ln w="19050">
            <a:solidFill>
              <a:srgbClr val="326598"/>
            </a:solidFill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 flipV="1">
            <a:off x="3851920" y="3717032"/>
            <a:ext cx="432048" cy="432048"/>
          </a:xfrm>
          <a:prstGeom prst="straightConnector1">
            <a:avLst/>
          </a:prstGeom>
          <a:noFill/>
          <a:ln w="19050">
            <a:solidFill>
              <a:srgbClr val="326598"/>
            </a:solidFill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2699792" y="4077072"/>
            <a:ext cx="747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1400" b="1" kern="0" dirty="0">
                <a:solidFill>
                  <a:srgbClr val="326598"/>
                </a:solidFill>
                <a:latin typeface="Arial"/>
              </a:rPr>
              <a:t>Posen</a:t>
            </a:r>
            <a:endParaRPr lang="en-GB" sz="1400" b="1" kern="0" dirty="0" err="1">
              <a:solidFill>
                <a:srgbClr val="326598"/>
              </a:solidFill>
              <a:latin typeface="Arial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563888" y="4077072"/>
            <a:ext cx="674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1400" b="1" kern="0" dirty="0">
                <a:solidFill>
                  <a:srgbClr val="326598"/>
                </a:solidFill>
                <a:latin typeface="Arial"/>
              </a:rPr>
              <a:t>Karte</a:t>
            </a:r>
            <a:endParaRPr lang="en-GB" sz="1400" b="1" kern="0" dirty="0" err="1">
              <a:solidFill>
                <a:srgbClr val="326598"/>
              </a:solidFill>
              <a:latin typeface="Arial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4427984" y="4072680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1400" b="1" kern="0" dirty="0">
                <a:solidFill>
                  <a:srgbClr val="326598"/>
                </a:solidFill>
                <a:latin typeface="Arial"/>
              </a:rPr>
              <a:t>Beobachtungen</a:t>
            </a:r>
            <a:endParaRPr lang="en-GB" sz="1400" b="1" kern="0" dirty="0" err="1">
              <a:solidFill>
                <a:srgbClr val="326598"/>
              </a:solidFill>
              <a:latin typeface="Arial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5940152" y="4077072"/>
            <a:ext cx="1322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1400" b="1" kern="0" dirty="0">
                <a:solidFill>
                  <a:srgbClr val="326598"/>
                </a:solidFill>
                <a:latin typeface="Arial"/>
              </a:rPr>
              <a:t>Bewegungen</a:t>
            </a:r>
            <a:endParaRPr lang="en-GB" sz="1400" b="1" kern="0" dirty="0" err="1">
              <a:solidFill>
                <a:srgbClr val="326598"/>
              </a:solidFill>
              <a:latin typeface="Arial"/>
            </a:endParaRPr>
          </a:p>
        </p:txBody>
      </p:sp>
      <p:cxnSp>
        <p:nvCxnSpPr>
          <p:cNvPr id="25" name="Gerade Verbindung mit Pfeil 24"/>
          <p:cNvCxnSpPr/>
          <p:nvPr/>
        </p:nvCxnSpPr>
        <p:spPr bwMode="auto">
          <a:xfrm flipH="1" flipV="1">
            <a:off x="4716016" y="3717032"/>
            <a:ext cx="360040" cy="432048"/>
          </a:xfrm>
          <a:prstGeom prst="straightConnector1">
            <a:avLst/>
          </a:prstGeom>
          <a:noFill/>
          <a:ln w="19050">
            <a:solidFill>
              <a:srgbClr val="326598"/>
            </a:solidFill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  <p:cxnSp>
        <p:nvCxnSpPr>
          <p:cNvPr id="27" name="Gerade Verbindung mit Pfeil 26"/>
          <p:cNvCxnSpPr/>
          <p:nvPr/>
        </p:nvCxnSpPr>
        <p:spPr bwMode="auto">
          <a:xfrm flipH="1" flipV="1">
            <a:off x="5204506" y="3717032"/>
            <a:ext cx="1239702" cy="432048"/>
          </a:xfrm>
          <a:prstGeom prst="straightConnector1">
            <a:avLst/>
          </a:prstGeom>
          <a:noFill/>
          <a:ln w="19050">
            <a:solidFill>
              <a:srgbClr val="326598"/>
            </a:solidFill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  <p:sp>
        <p:nvSpPr>
          <p:cNvPr id="32" name="Geschweifte Klammer links 31"/>
          <p:cNvSpPr/>
          <p:nvPr/>
        </p:nvSpPr>
        <p:spPr bwMode="auto">
          <a:xfrm rot="16200000">
            <a:off x="3715318" y="4479976"/>
            <a:ext cx="252028" cy="1642463"/>
          </a:xfrm>
          <a:prstGeom prst="leftBrace">
            <a:avLst>
              <a:gd name="adj1" fmla="val 21533"/>
              <a:gd name="adj2" fmla="val 50000"/>
            </a:avLst>
          </a:prstGeom>
          <a:ln w="19050">
            <a:solidFill>
              <a:srgbClr val="326598"/>
            </a:solidFill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33" name="Geschweifte Klammer links 32"/>
          <p:cNvSpPr/>
          <p:nvPr/>
        </p:nvSpPr>
        <p:spPr bwMode="auto">
          <a:xfrm rot="16200000">
            <a:off x="5532968" y="4514403"/>
            <a:ext cx="252028" cy="1570457"/>
          </a:xfrm>
          <a:prstGeom prst="leftBrace">
            <a:avLst>
              <a:gd name="adj1" fmla="val 21533"/>
              <a:gd name="adj2" fmla="val 50000"/>
            </a:avLst>
          </a:prstGeom>
          <a:ln w="19050">
            <a:solidFill>
              <a:srgbClr val="326598"/>
            </a:solidFill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3105674" y="5426060"/>
            <a:ext cx="1682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1400" b="1" kern="0" dirty="0">
                <a:solidFill>
                  <a:srgbClr val="326598"/>
                </a:solidFill>
                <a:latin typeface="Arial"/>
              </a:rPr>
              <a:t>Nicht-analytisch </a:t>
            </a:r>
            <a:r>
              <a:rPr lang="de-DE" sz="1400" kern="0" dirty="0">
                <a:solidFill>
                  <a:srgbClr val="326598"/>
                </a:solidFill>
                <a:latin typeface="Arial"/>
              </a:rPr>
              <a:t>(Partikelfilter)</a:t>
            </a:r>
            <a:endParaRPr lang="en-GB" sz="1400" kern="0" dirty="0" err="1">
              <a:solidFill>
                <a:srgbClr val="326598"/>
              </a:solidFill>
              <a:latin typeface="Arial"/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5042431" y="5426060"/>
            <a:ext cx="190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1400" b="1" kern="0" dirty="0">
                <a:solidFill>
                  <a:srgbClr val="326598"/>
                </a:solidFill>
                <a:latin typeface="Arial"/>
              </a:rPr>
              <a:t>Analytisch        </a:t>
            </a:r>
            <a:r>
              <a:rPr lang="de-DE" sz="1400" kern="0" dirty="0">
                <a:solidFill>
                  <a:srgbClr val="326598"/>
                </a:solidFill>
                <a:latin typeface="Arial"/>
              </a:rPr>
              <a:t>(Karte je Partikel)</a:t>
            </a:r>
            <a:endParaRPr lang="en-GB" sz="1400" kern="0" dirty="0" err="1">
              <a:solidFill>
                <a:srgbClr val="326598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6317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OpenSLAM</a:t>
            </a:r>
            <a:r>
              <a:rPr lang="de-DE" dirty="0"/>
              <a:t> – </a:t>
            </a:r>
            <a:r>
              <a:rPr lang="de-DE" dirty="0" err="1"/>
              <a:t>GMapping</a:t>
            </a:r>
            <a:r>
              <a:rPr lang="de-DE" dirty="0"/>
              <a:t> 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6725" y="1196752"/>
            <a:ext cx="8208000" cy="4536604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Funktionsprinzip eines Partikelfilters</a:t>
            </a:r>
            <a:endParaRPr lang="de-DE" dirty="0"/>
          </a:p>
          <a:p>
            <a:pPr marL="0" indent="0">
              <a:buNone/>
            </a:pPr>
            <a:endParaRPr lang="de-DE" b="1" i="1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/>
              <a:t>M. Hiller | Zwischenvortrag zur Masterarbeit </a:t>
            </a:r>
          </a:p>
        </p:txBody>
      </p:sp>
      <p:sp>
        <p:nvSpPr>
          <p:cNvPr id="9" name="Gebogener Pfeil 8"/>
          <p:cNvSpPr/>
          <p:nvPr/>
        </p:nvSpPr>
        <p:spPr bwMode="auto">
          <a:xfrm rot="10800000">
            <a:off x="1619673" y="2847267"/>
            <a:ext cx="1512168" cy="1512000"/>
          </a:xfrm>
          <a:prstGeom prst="circularArrow">
            <a:avLst>
              <a:gd name="adj1" fmla="val 12500"/>
              <a:gd name="adj2" fmla="val 910232"/>
              <a:gd name="adj3" fmla="val 20457681"/>
              <a:gd name="adj4" fmla="val 682104"/>
              <a:gd name="adj5" fmla="val 1465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10799999" rev="0"/>
            </a:camera>
            <a:lightRig rig="threePt" dir="t"/>
          </a:scene3d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843808" y="3347010"/>
            <a:ext cx="1308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i="1" kern="0" dirty="0">
                <a:solidFill>
                  <a:srgbClr val="000000"/>
                </a:solidFill>
                <a:latin typeface="Arial"/>
              </a:rPr>
              <a:t>„</a:t>
            </a:r>
            <a:r>
              <a:rPr lang="de-DE" i="1" kern="0" dirty="0" err="1">
                <a:solidFill>
                  <a:srgbClr val="000000"/>
                </a:solidFill>
                <a:latin typeface="Arial"/>
              </a:rPr>
              <a:t>Proposal</a:t>
            </a:r>
            <a:r>
              <a:rPr lang="de-DE" i="1" kern="0" dirty="0">
                <a:solidFill>
                  <a:srgbClr val="000000"/>
                </a:solidFill>
                <a:latin typeface="Arial"/>
              </a:rPr>
              <a:t>“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1619672" y="25771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kern="0" dirty="0">
                <a:solidFill>
                  <a:srgbClr val="000000"/>
                </a:solidFill>
                <a:latin typeface="Arial"/>
              </a:rPr>
              <a:t>Filterschritt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300312" y="3337189"/>
            <a:ext cx="139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kern="0" dirty="0" err="1">
                <a:solidFill>
                  <a:srgbClr val="000000"/>
                </a:solidFill>
                <a:latin typeface="Arial"/>
              </a:rPr>
              <a:t>Resampling</a:t>
            </a:r>
            <a:endParaRPr lang="de-DE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381483" y="4150821"/>
            <a:ext cx="139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kern="0" dirty="0">
                <a:solidFill>
                  <a:srgbClr val="000000"/>
                </a:solidFill>
                <a:latin typeface="Arial"/>
              </a:rPr>
              <a:t>Prädiktions-schritt</a:t>
            </a:r>
          </a:p>
        </p:txBody>
      </p:sp>
      <p:sp>
        <p:nvSpPr>
          <p:cNvPr id="15" name="Rechteck 14"/>
          <p:cNvSpPr/>
          <p:nvPr/>
        </p:nvSpPr>
        <p:spPr bwMode="auto">
          <a:xfrm>
            <a:off x="1531421" y="2577100"/>
            <a:ext cx="1536051" cy="369332"/>
          </a:xfrm>
          <a:prstGeom prst="rect">
            <a:avLst/>
          </a:prstGeom>
          <a:noFill/>
          <a:ln w="28575" cap="flat" cmpd="sng" algn="ctr">
            <a:solidFill>
              <a:srgbClr val="32659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cxnSp>
        <p:nvCxnSpPr>
          <p:cNvPr id="8" name="Gerade Verbindung mit Pfeil 7"/>
          <p:cNvCxnSpPr>
            <a:stCxn id="10" idx="2"/>
          </p:cNvCxnSpPr>
          <p:nvPr/>
        </p:nvCxnSpPr>
        <p:spPr bwMode="auto">
          <a:xfrm>
            <a:off x="3497979" y="3716342"/>
            <a:ext cx="1650085" cy="648762"/>
          </a:xfrm>
          <a:prstGeom prst="straightConnector1">
            <a:avLst/>
          </a:prstGeom>
          <a:noFill/>
          <a:ln w="19050" cap="flat" cmpd="sng" algn="ctr">
            <a:solidFill>
              <a:srgbClr val="3BA16E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Textfeld 28"/>
          <p:cNvSpPr txBox="1"/>
          <p:nvPr/>
        </p:nvSpPr>
        <p:spPr>
          <a:xfrm>
            <a:off x="611560" y="5301208"/>
            <a:ext cx="354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1400" b="1" kern="0" dirty="0">
                <a:solidFill>
                  <a:srgbClr val="000000"/>
                </a:solidFill>
                <a:latin typeface="Arial"/>
              </a:rPr>
              <a:t>Typischer Zyklus eines Partikelfilter</a:t>
            </a:r>
            <a:endParaRPr lang="de-DE" sz="1400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5220072" y="5301208"/>
            <a:ext cx="288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1400" b="1" kern="0" dirty="0">
                <a:solidFill>
                  <a:srgbClr val="000000"/>
                </a:solidFill>
                <a:latin typeface="Arial"/>
              </a:rPr>
              <a:t>Filterschritt eines Partikelfilters </a:t>
            </a:r>
            <a:endParaRPr lang="de-DE" sz="1400" kern="0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/>
              <p:cNvSpPr txBox="1"/>
              <p:nvPr/>
            </p:nvSpPr>
            <p:spPr>
              <a:xfrm>
                <a:off x="7427717" y="4451801"/>
                <a:ext cx="1247008" cy="361637"/>
              </a:xfrm>
              <a:prstGeom prst="rect">
                <a:avLst/>
              </a:prstGeom>
              <a:noFill/>
              <a:ln>
                <a:solidFill>
                  <a:srgbClr val="40A17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defTabSz="358775" eaLnBrk="0" hangingPunct="0">
                  <a:spcAft>
                    <a:spcPts val="900"/>
                  </a:spcAft>
                  <a:buClr>
                    <a:srgbClr val="00406F"/>
                  </a:buClr>
                  <a:buSzPct val="7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sz="16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sz="16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6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16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de-DE" sz="16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6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de-DE" sz="16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16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16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16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600" kern="0" dirty="0" err="1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4" name="Textfeld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717" y="4451801"/>
                <a:ext cx="1247008" cy="3616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0A17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fik 19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277" y="2170800"/>
            <a:ext cx="2836858" cy="2280108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196752"/>
            <a:ext cx="2980874" cy="3260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/>
              <p:cNvSpPr txBox="1"/>
              <p:nvPr/>
            </p:nvSpPr>
            <p:spPr>
              <a:xfrm>
                <a:off x="6660232" y="2275275"/>
                <a:ext cx="767646" cy="361637"/>
              </a:xfrm>
              <a:prstGeom prst="rect">
                <a:avLst/>
              </a:prstGeom>
              <a:noFill/>
              <a:ln>
                <a:solidFill>
                  <a:srgbClr val="517CA7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defTabSz="358775" eaLnBrk="0" hangingPunct="0">
                  <a:spcAft>
                    <a:spcPts val="900"/>
                  </a:spcAft>
                  <a:buClr>
                    <a:srgbClr val="00406F"/>
                  </a:buClr>
                  <a:buSzPct val="7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sz="16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sz="160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sz="16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16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de-DE" sz="160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6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16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600" kern="0" dirty="0" err="1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22" name="Textfeld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275275"/>
                <a:ext cx="767646" cy="36163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solidFill>
                  <a:srgbClr val="517CA7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13"/>
          <p:cNvCxnSpPr/>
          <p:nvPr/>
        </p:nvCxnSpPr>
        <p:spPr bwMode="auto">
          <a:xfrm flipH="1">
            <a:off x="6948264" y="2636912"/>
            <a:ext cx="95791" cy="1403811"/>
          </a:xfrm>
          <a:prstGeom prst="line">
            <a:avLst/>
          </a:prstGeom>
          <a:noFill/>
          <a:ln w="19050">
            <a:solidFill>
              <a:srgbClr val="517CA7"/>
            </a:solidFill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033629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277" y="2157005"/>
            <a:ext cx="2836858" cy="229479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OpenSLAM</a:t>
            </a:r>
            <a:r>
              <a:rPr lang="de-DE" dirty="0"/>
              <a:t> – </a:t>
            </a:r>
            <a:r>
              <a:rPr lang="de-DE" dirty="0" err="1"/>
              <a:t>GMapping</a:t>
            </a:r>
            <a:r>
              <a:rPr lang="de-DE" dirty="0"/>
              <a:t> 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6725" y="1196752"/>
            <a:ext cx="8208000" cy="4536604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Funktionsprinzip eines Partikelfilters</a:t>
            </a:r>
            <a:endParaRPr lang="de-DE" dirty="0"/>
          </a:p>
          <a:p>
            <a:pPr marL="0" indent="0">
              <a:buNone/>
            </a:pPr>
            <a:endParaRPr lang="de-DE" b="1" i="1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/>
              <a:t>M. Hiller | Zwischenvortrag zur Masterarbeit </a:t>
            </a:r>
          </a:p>
        </p:txBody>
      </p:sp>
      <p:sp>
        <p:nvSpPr>
          <p:cNvPr id="9" name="Gebogener Pfeil 8"/>
          <p:cNvSpPr/>
          <p:nvPr/>
        </p:nvSpPr>
        <p:spPr bwMode="auto">
          <a:xfrm rot="10800000">
            <a:off x="1619673" y="2847267"/>
            <a:ext cx="1512168" cy="1512000"/>
          </a:xfrm>
          <a:prstGeom prst="circularArrow">
            <a:avLst>
              <a:gd name="adj1" fmla="val 12500"/>
              <a:gd name="adj2" fmla="val 910232"/>
              <a:gd name="adj3" fmla="val 20457681"/>
              <a:gd name="adj4" fmla="val 682104"/>
              <a:gd name="adj5" fmla="val 1465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10799999" rev="0"/>
            </a:camera>
            <a:lightRig rig="threePt" dir="t"/>
          </a:scene3d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843808" y="3347010"/>
            <a:ext cx="1308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i="1" kern="0" dirty="0">
                <a:solidFill>
                  <a:srgbClr val="000000"/>
                </a:solidFill>
                <a:latin typeface="Arial"/>
              </a:rPr>
              <a:t>„</a:t>
            </a:r>
            <a:r>
              <a:rPr lang="de-DE" i="1" kern="0" dirty="0" err="1">
                <a:solidFill>
                  <a:srgbClr val="000000"/>
                </a:solidFill>
                <a:latin typeface="Arial"/>
              </a:rPr>
              <a:t>Proposal</a:t>
            </a:r>
            <a:r>
              <a:rPr lang="de-DE" i="1" kern="0" dirty="0">
                <a:solidFill>
                  <a:srgbClr val="000000"/>
                </a:solidFill>
                <a:latin typeface="Arial"/>
              </a:rPr>
              <a:t>“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1619672" y="25771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kern="0" dirty="0">
                <a:solidFill>
                  <a:srgbClr val="000000"/>
                </a:solidFill>
                <a:latin typeface="Arial"/>
              </a:rPr>
              <a:t>Filterschritt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300312" y="3337189"/>
            <a:ext cx="139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kern="0" dirty="0" err="1">
                <a:solidFill>
                  <a:srgbClr val="000000"/>
                </a:solidFill>
                <a:latin typeface="Arial"/>
              </a:rPr>
              <a:t>Resampling</a:t>
            </a:r>
            <a:endParaRPr lang="de-DE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381483" y="4150821"/>
            <a:ext cx="139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kern="0" dirty="0">
                <a:solidFill>
                  <a:srgbClr val="000000"/>
                </a:solidFill>
                <a:latin typeface="Arial"/>
              </a:rPr>
              <a:t>Prädiktions-schritt</a:t>
            </a:r>
          </a:p>
        </p:txBody>
      </p:sp>
      <p:sp>
        <p:nvSpPr>
          <p:cNvPr id="15" name="Rechteck 14"/>
          <p:cNvSpPr/>
          <p:nvPr/>
        </p:nvSpPr>
        <p:spPr bwMode="auto">
          <a:xfrm>
            <a:off x="1531421" y="2577100"/>
            <a:ext cx="1536051" cy="369332"/>
          </a:xfrm>
          <a:prstGeom prst="rect">
            <a:avLst/>
          </a:prstGeom>
          <a:noFill/>
          <a:ln w="28575" cap="flat" cmpd="sng" algn="ctr">
            <a:solidFill>
              <a:srgbClr val="32659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cxnSp>
        <p:nvCxnSpPr>
          <p:cNvPr id="8" name="Gerade Verbindung mit Pfeil 7"/>
          <p:cNvCxnSpPr>
            <a:stCxn id="10" idx="2"/>
          </p:cNvCxnSpPr>
          <p:nvPr/>
        </p:nvCxnSpPr>
        <p:spPr bwMode="auto">
          <a:xfrm>
            <a:off x="3497979" y="3716342"/>
            <a:ext cx="1650085" cy="648762"/>
          </a:xfrm>
          <a:prstGeom prst="straightConnector1">
            <a:avLst/>
          </a:prstGeom>
          <a:noFill/>
          <a:ln w="19050" cap="flat" cmpd="sng" algn="ctr">
            <a:solidFill>
              <a:srgbClr val="3BA16E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Textfeld 28"/>
          <p:cNvSpPr txBox="1"/>
          <p:nvPr/>
        </p:nvSpPr>
        <p:spPr>
          <a:xfrm>
            <a:off x="611560" y="5301208"/>
            <a:ext cx="354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1400" b="1" kern="0" dirty="0">
                <a:solidFill>
                  <a:srgbClr val="000000"/>
                </a:solidFill>
                <a:latin typeface="Arial"/>
              </a:rPr>
              <a:t>Typischer Zyklus eines Partikelfilter</a:t>
            </a:r>
            <a:endParaRPr lang="de-DE" sz="1400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5220072" y="5301208"/>
            <a:ext cx="28803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1400" b="1" kern="0" dirty="0">
                <a:solidFill>
                  <a:srgbClr val="000000"/>
                </a:solidFill>
                <a:latin typeface="Arial"/>
              </a:rPr>
              <a:t>Problematik im Filterschritt </a:t>
            </a:r>
            <a:r>
              <a:rPr lang="de-DE" sz="1100" kern="0" dirty="0">
                <a:solidFill>
                  <a:srgbClr val="000000"/>
                </a:solidFill>
                <a:latin typeface="Arial"/>
              </a:rPr>
              <a:t>[</a:t>
            </a:r>
            <a:r>
              <a:rPr lang="de-DE" sz="1100" kern="0" dirty="0" err="1">
                <a:solidFill>
                  <a:srgbClr val="000000"/>
                </a:solidFill>
                <a:latin typeface="Arial"/>
              </a:rPr>
              <a:t>Tipaldi</a:t>
            </a:r>
            <a:r>
              <a:rPr lang="de-DE" sz="1100" kern="0" dirty="0">
                <a:solidFill>
                  <a:srgbClr val="000000"/>
                </a:solidFill>
                <a:latin typeface="Arial"/>
              </a:rPr>
              <a:t> 2015 – Robot Mapping]</a:t>
            </a:r>
            <a:endParaRPr lang="de-DE" sz="1400" kern="0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/>
              <p:cNvSpPr txBox="1"/>
              <p:nvPr/>
            </p:nvSpPr>
            <p:spPr>
              <a:xfrm>
                <a:off x="6660232" y="2275275"/>
                <a:ext cx="767646" cy="361637"/>
              </a:xfrm>
              <a:prstGeom prst="rect">
                <a:avLst/>
              </a:prstGeom>
              <a:noFill/>
              <a:ln>
                <a:solidFill>
                  <a:srgbClr val="517CA7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defTabSz="358775" eaLnBrk="0" hangingPunct="0">
                  <a:spcAft>
                    <a:spcPts val="900"/>
                  </a:spcAft>
                  <a:buClr>
                    <a:srgbClr val="00406F"/>
                  </a:buClr>
                  <a:buSzPct val="7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sz="16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sz="160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sz="16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16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de-DE" sz="160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6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16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600" kern="0" dirty="0" err="1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3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275275"/>
                <a:ext cx="767646" cy="36163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rgbClr val="517CA7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/>
              <p:cNvSpPr txBox="1"/>
              <p:nvPr/>
            </p:nvSpPr>
            <p:spPr>
              <a:xfrm>
                <a:off x="7427717" y="4451801"/>
                <a:ext cx="1247008" cy="361637"/>
              </a:xfrm>
              <a:prstGeom prst="rect">
                <a:avLst/>
              </a:prstGeom>
              <a:noFill/>
              <a:ln>
                <a:solidFill>
                  <a:srgbClr val="40A17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defTabSz="358775" eaLnBrk="0" hangingPunct="0">
                  <a:spcAft>
                    <a:spcPts val="900"/>
                  </a:spcAft>
                  <a:buClr>
                    <a:srgbClr val="00406F"/>
                  </a:buClr>
                  <a:buSzPct val="7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sz="16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sz="16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6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16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de-DE" sz="16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6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6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de-DE" sz="16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16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16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16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600" kern="0" dirty="0" err="1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4" name="Textfeld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717" y="4451801"/>
                <a:ext cx="1247008" cy="3616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0A17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8575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OpenSLAM</a:t>
            </a:r>
            <a:r>
              <a:rPr lang="de-DE" dirty="0"/>
              <a:t> – </a:t>
            </a:r>
            <a:r>
              <a:rPr lang="de-DE" dirty="0" err="1"/>
              <a:t>GMapping</a:t>
            </a:r>
            <a:r>
              <a:rPr lang="de-DE" dirty="0"/>
              <a:t> 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6725" y="1196752"/>
            <a:ext cx="8208000" cy="4536604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de-DE" b="1" dirty="0"/>
              <a:t>Hauptmerkmal 1: </a:t>
            </a:r>
            <a:r>
              <a:rPr lang="de-DE" b="1" i="1" dirty="0" err="1"/>
              <a:t>Improved</a:t>
            </a:r>
            <a:r>
              <a:rPr lang="de-DE" b="1" i="1" dirty="0"/>
              <a:t> </a:t>
            </a:r>
            <a:r>
              <a:rPr lang="de-DE" b="1" i="1" dirty="0" err="1"/>
              <a:t>Proposal</a:t>
            </a:r>
            <a:r>
              <a:rPr lang="de-DE" b="1" i="1" dirty="0"/>
              <a:t> </a:t>
            </a:r>
          </a:p>
          <a:p>
            <a:pPr marL="0" indent="0">
              <a:buNone/>
            </a:pPr>
            <a:r>
              <a:rPr lang="de-DE" sz="1400" dirty="0"/>
              <a:t>[</a:t>
            </a:r>
            <a:r>
              <a:rPr lang="de-DE" sz="1400" dirty="0" err="1"/>
              <a:t>Grisetti</a:t>
            </a:r>
            <a:r>
              <a:rPr lang="de-DE" sz="1400" dirty="0"/>
              <a:t> 2007 – </a:t>
            </a:r>
            <a:r>
              <a:rPr lang="de-DE" sz="1400" dirty="0" err="1"/>
              <a:t>Improved</a:t>
            </a:r>
            <a:r>
              <a:rPr lang="de-DE" sz="1400" dirty="0"/>
              <a:t> </a:t>
            </a:r>
            <a:r>
              <a:rPr lang="de-DE" sz="1400" dirty="0" err="1"/>
              <a:t>Grid</a:t>
            </a:r>
            <a:r>
              <a:rPr lang="de-DE" sz="1400" dirty="0"/>
              <a:t> Mapping]</a:t>
            </a:r>
          </a:p>
          <a:p>
            <a:pPr marL="0" indent="0">
              <a:buNone/>
            </a:pPr>
            <a:endParaRPr lang="de-DE" b="1" i="1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/>
              <a:t>M. Hiller | Zwischenvortrag zur Masterarbeit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16832"/>
            <a:ext cx="7704856" cy="2901181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 bwMode="auto">
          <a:xfrm>
            <a:off x="827584" y="1988840"/>
            <a:ext cx="288032" cy="2160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4644008" y="1988840"/>
            <a:ext cx="288032" cy="2160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6228184" y="4725144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1000" kern="0" dirty="0">
                <a:solidFill>
                  <a:srgbClr val="000000"/>
                </a:solidFill>
                <a:latin typeface="Arial"/>
              </a:rPr>
              <a:t>[</a:t>
            </a:r>
            <a:r>
              <a:rPr lang="de-DE" sz="1000" kern="0" dirty="0" err="1">
                <a:solidFill>
                  <a:srgbClr val="000000"/>
                </a:solidFill>
                <a:latin typeface="Arial"/>
              </a:rPr>
              <a:t>Thrun</a:t>
            </a:r>
            <a:r>
              <a:rPr lang="de-DE" sz="1000" kern="0" dirty="0">
                <a:solidFill>
                  <a:srgbClr val="000000"/>
                </a:solidFill>
                <a:latin typeface="Arial"/>
              </a:rPr>
              <a:t> 2005 – </a:t>
            </a:r>
            <a:r>
              <a:rPr lang="de-DE" sz="1000" kern="0" dirty="0" err="1">
                <a:solidFill>
                  <a:srgbClr val="000000"/>
                </a:solidFill>
                <a:latin typeface="Arial"/>
              </a:rPr>
              <a:t>Probabilistic</a:t>
            </a:r>
            <a:r>
              <a:rPr lang="de-DE" sz="1000" kern="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000" kern="0" dirty="0" err="1">
                <a:solidFill>
                  <a:srgbClr val="000000"/>
                </a:solidFill>
                <a:latin typeface="Arial"/>
              </a:rPr>
              <a:t>Robotics</a:t>
            </a:r>
            <a:r>
              <a:rPr lang="de-DE" sz="1000" kern="0" dirty="0">
                <a:solidFill>
                  <a:srgbClr val="000000"/>
                </a:solidFill>
                <a:latin typeface="Arial"/>
              </a:rPr>
              <a:t>]</a:t>
            </a:r>
            <a:endParaRPr lang="en-GB" kern="0" dirty="0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612000" y="5302800"/>
            <a:ext cx="410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1400" b="1" kern="0" dirty="0">
                <a:solidFill>
                  <a:srgbClr val="000000"/>
                </a:solidFill>
                <a:latin typeface="Arial"/>
              </a:rPr>
              <a:t>Partikelset nach Prädiktionsschritt (</a:t>
            </a:r>
            <a:r>
              <a:rPr lang="de-DE" sz="1400" b="1" i="1" kern="0" dirty="0" err="1">
                <a:solidFill>
                  <a:srgbClr val="000000"/>
                </a:solidFill>
                <a:latin typeface="Arial"/>
              </a:rPr>
              <a:t>Proposal</a:t>
            </a:r>
            <a:r>
              <a:rPr lang="de-DE" sz="1400" b="1" i="1" kern="0" dirty="0">
                <a:solidFill>
                  <a:srgbClr val="000000"/>
                </a:solidFill>
                <a:latin typeface="Arial"/>
              </a:rPr>
              <a:t>), </a:t>
            </a:r>
            <a:r>
              <a:rPr lang="de-DE" sz="1400" b="1" kern="0" dirty="0">
                <a:solidFill>
                  <a:srgbClr val="000000"/>
                </a:solidFill>
                <a:latin typeface="Arial"/>
              </a:rPr>
              <a:t>Gewichtung im Filterschritt in blau dargestellt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5220072" y="5301208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1400" b="1" kern="0" dirty="0" err="1">
                <a:solidFill>
                  <a:srgbClr val="000000"/>
                </a:solidFill>
                <a:latin typeface="Arial"/>
              </a:rPr>
              <a:t>Improved</a:t>
            </a:r>
            <a:r>
              <a:rPr lang="de-DE" sz="1400" b="1" kern="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400" b="1" kern="0" dirty="0" err="1">
                <a:solidFill>
                  <a:srgbClr val="000000"/>
                </a:solidFill>
                <a:latin typeface="Arial"/>
              </a:rPr>
              <a:t>Proposal</a:t>
            </a:r>
            <a:endParaRPr lang="de-DE" sz="1400" b="1" i="1" kern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4790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OpenSLAM</a:t>
            </a:r>
            <a:r>
              <a:rPr lang="de-DE" dirty="0"/>
              <a:t> – </a:t>
            </a:r>
            <a:r>
              <a:rPr lang="de-DE" dirty="0" err="1"/>
              <a:t>GMapping</a:t>
            </a:r>
            <a:r>
              <a:rPr lang="de-DE" dirty="0"/>
              <a:t> 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6725" y="1196752"/>
            <a:ext cx="8208000" cy="4536604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/>
              <a:t>Resampling</a:t>
            </a:r>
            <a:r>
              <a:rPr lang="de-DE" b="1" dirty="0"/>
              <a:t> im Partikelfilter</a:t>
            </a:r>
            <a:endParaRPr lang="de-DE" dirty="0"/>
          </a:p>
          <a:p>
            <a:endParaRPr lang="de-DE" b="1" i="1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/>
              <a:t>M. Hiller | Zwischenvortrag zur Masterarbeit </a:t>
            </a:r>
          </a:p>
        </p:txBody>
      </p:sp>
      <p:sp>
        <p:nvSpPr>
          <p:cNvPr id="20" name="Gebogener Pfeil 19"/>
          <p:cNvSpPr/>
          <p:nvPr/>
        </p:nvSpPr>
        <p:spPr bwMode="auto">
          <a:xfrm rot="10800000">
            <a:off x="1619673" y="2847267"/>
            <a:ext cx="1512168" cy="1512000"/>
          </a:xfrm>
          <a:prstGeom prst="circularArrow">
            <a:avLst>
              <a:gd name="adj1" fmla="val 12500"/>
              <a:gd name="adj2" fmla="val 910232"/>
              <a:gd name="adj3" fmla="val 20457681"/>
              <a:gd name="adj4" fmla="val 682104"/>
              <a:gd name="adj5" fmla="val 1465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10799999" rev="0"/>
            </a:camera>
            <a:lightRig rig="threePt" dir="t"/>
          </a:scene3d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2843808" y="3347010"/>
            <a:ext cx="1308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i="1" kern="0" dirty="0">
                <a:solidFill>
                  <a:srgbClr val="000000"/>
                </a:solidFill>
                <a:latin typeface="Arial"/>
              </a:rPr>
              <a:t>„</a:t>
            </a:r>
            <a:r>
              <a:rPr lang="de-DE" i="1" kern="0" dirty="0" err="1">
                <a:solidFill>
                  <a:srgbClr val="000000"/>
                </a:solidFill>
                <a:latin typeface="Arial"/>
              </a:rPr>
              <a:t>Proposal</a:t>
            </a:r>
            <a:r>
              <a:rPr lang="de-DE" i="1" kern="0" dirty="0">
                <a:solidFill>
                  <a:srgbClr val="000000"/>
                </a:solidFill>
                <a:latin typeface="Arial"/>
              </a:rPr>
              <a:t>“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1619672" y="25771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kern="0" dirty="0">
                <a:solidFill>
                  <a:srgbClr val="000000"/>
                </a:solidFill>
                <a:latin typeface="Arial"/>
              </a:rPr>
              <a:t>Filterschritt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00312" y="3337189"/>
            <a:ext cx="139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kern="0" dirty="0" err="1">
                <a:solidFill>
                  <a:srgbClr val="000000"/>
                </a:solidFill>
                <a:latin typeface="Arial"/>
              </a:rPr>
              <a:t>Resampling</a:t>
            </a:r>
            <a:endParaRPr lang="de-DE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2381483" y="4150821"/>
            <a:ext cx="139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kern="0" dirty="0">
                <a:solidFill>
                  <a:srgbClr val="000000"/>
                </a:solidFill>
                <a:latin typeface="Arial"/>
              </a:rPr>
              <a:t>Prädiktions-schritt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300313" y="3347010"/>
            <a:ext cx="1391368" cy="369332"/>
          </a:xfrm>
          <a:prstGeom prst="rect">
            <a:avLst/>
          </a:prstGeom>
          <a:noFill/>
          <a:ln w="28575" cap="flat" cmpd="sng" algn="ctr">
            <a:solidFill>
              <a:srgbClr val="32659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611560" y="5301208"/>
            <a:ext cx="354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1400" b="1" kern="0" dirty="0">
                <a:solidFill>
                  <a:srgbClr val="000000"/>
                </a:solidFill>
                <a:latin typeface="Arial"/>
              </a:rPr>
              <a:t>Typischer Zyklus eines Partikelfilter</a:t>
            </a:r>
            <a:endParaRPr lang="de-DE" sz="1400" kern="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5" y="2809349"/>
            <a:ext cx="3593117" cy="1496754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5220072" y="5301208"/>
            <a:ext cx="34491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1400" b="1" kern="0" dirty="0">
                <a:solidFill>
                  <a:srgbClr val="000000"/>
                </a:solidFill>
                <a:latin typeface="Arial"/>
              </a:rPr>
              <a:t>Diversitätsverlust durch </a:t>
            </a:r>
            <a:r>
              <a:rPr lang="de-DE" sz="1400" b="1" kern="0" dirty="0" err="1">
                <a:solidFill>
                  <a:srgbClr val="000000"/>
                </a:solidFill>
                <a:latin typeface="Arial"/>
              </a:rPr>
              <a:t>Resampling</a:t>
            </a:r>
            <a:r>
              <a:rPr lang="de-DE" sz="1400" b="1" kern="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100" kern="0" dirty="0">
                <a:solidFill>
                  <a:srgbClr val="000000"/>
                </a:solidFill>
                <a:latin typeface="Arial"/>
              </a:rPr>
              <a:t>[</a:t>
            </a:r>
            <a:r>
              <a:rPr lang="de-DE" sz="1100" kern="0" dirty="0" err="1">
                <a:solidFill>
                  <a:srgbClr val="000000"/>
                </a:solidFill>
                <a:latin typeface="Arial"/>
              </a:rPr>
              <a:t>Tipaldi</a:t>
            </a:r>
            <a:r>
              <a:rPr lang="de-DE" sz="1100" kern="0" dirty="0">
                <a:solidFill>
                  <a:srgbClr val="000000"/>
                </a:solidFill>
                <a:latin typeface="Arial"/>
              </a:rPr>
              <a:t> 2015 – Robot Mapping]</a:t>
            </a:r>
            <a:endParaRPr lang="de-DE" sz="1400" kern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4638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OpenSLAM</a:t>
            </a:r>
            <a:r>
              <a:rPr lang="de-DE" dirty="0"/>
              <a:t> – </a:t>
            </a:r>
            <a:r>
              <a:rPr lang="de-DE" dirty="0" err="1"/>
              <a:t>GMapping</a:t>
            </a:r>
            <a:r>
              <a:rPr lang="de-DE" dirty="0"/>
              <a:t> 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6725" y="1196752"/>
            <a:ext cx="8208000" cy="4536604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/>
              <a:t>Resampling</a:t>
            </a:r>
            <a:r>
              <a:rPr lang="de-DE" b="1" dirty="0"/>
              <a:t> im Partikelfilter</a:t>
            </a:r>
            <a:endParaRPr lang="de-DE" dirty="0"/>
          </a:p>
          <a:p>
            <a:endParaRPr lang="de-DE" b="1" i="1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/>
              <a:t>M. Hiller | Zwischenvortrag zur Masterarbeit </a:t>
            </a:r>
          </a:p>
        </p:txBody>
      </p:sp>
      <p:sp>
        <p:nvSpPr>
          <p:cNvPr id="20" name="Gebogener Pfeil 19"/>
          <p:cNvSpPr/>
          <p:nvPr/>
        </p:nvSpPr>
        <p:spPr bwMode="auto">
          <a:xfrm rot="10800000">
            <a:off x="1619673" y="2847267"/>
            <a:ext cx="1512168" cy="1512000"/>
          </a:xfrm>
          <a:prstGeom prst="circularArrow">
            <a:avLst>
              <a:gd name="adj1" fmla="val 12500"/>
              <a:gd name="adj2" fmla="val 910232"/>
              <a:gd name="adj3" fmla="val 20457681"/>
              <a:gd name="adj4" fmla="val 682104"/>
              <a:gd name="adj5" fmla="val 1465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10799999" rev="0"/>
            </a:camera>
            <a:lightRig rig="threePt" dir="t"/>
          </a:scene3d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2843808" y="3347010"/>
            <a:ext cx="1308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i="1" kern="0" dirty="0">
                <a:solidFill>
                  <a:srgbClr val="000000"/>
                </a:solidFill>
                <a:latin typeface="Arial"/>
              </a:rPr>
              <a:t>„</a:t>
            </a:r>
            <a:r>
              <a:rPr lang="de-DE" i="1" kern="0" dirty="0" err="1">
                <a:solidFill>
                  <a:srgbClr val="000000"/>
                </a:solidFill>
                <a:latin typeface="Arial"/>
              </a:rPr>
              <a:t>Proposal</a:t>
            </a:r>
            <a:r>
              <a:rPr lang="de-DE" i="1" kern="0" dirty="0">
                <a:solidFill>
                  <a:srgbClr val="000000"/>
                </a:solidFill>
                <a:latin typeface="Arial"/>
              </a:rPr>
              <a:t>“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1619672" y="25771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kern="0" dirty="0">
                <a:solidFill>
                  <a:srgbClr val="000000"/>
                </a:solidFill>
                <a:latin typeface="Arial"/>
              </a:rPr>
              <a:t>Filterschritt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00312" y="3337189"/>
            <a:ext cx="139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kern="0" dirty="0" err="1">
                <a:solidFill>
                  <a:srgbClr val="000000"/>
                </a:solidFill>
                <a:latin typeface="Arial"/>
              </a:rPr>
              <a:t>Resampling</a:t>
            </a:r>
            <a:endParaRPr lang="de-DE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2381483" y="4150821"/>
            <a:ext cx="139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kern="0" dirty="0">
                <a:solidFill>
                  <a:srgbClr val="000000"/>
                </a:solidFill>
                <a:latin typeface="Arial"/>
              </a:rPr>
              <a:t>Prädiktions-schritt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300313" y="3347010"/>
            <a:ext cx="1391368" cy="369332"/>
          </a:xfrm>
          <a:prstGeom prst="rect">
            <a:avLst/>
          </a:prstGeom>
          <a:noFill/>
          <a:ln w="28575" cap="flat" cmpd="sng" algn="ctr">
            <a:solidFill>
              <a:srgbClr val="32659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611560" y="5301208"/>
            <a:ext cx="354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1400" b="1" kern="0" dirty="0">
                <a:solidFill>
                  <a:srgbClr val="000000"/>
                </a:solidFill>
                <a:latin typeface="Arial"/>
              </a:rPr>
              <a:t>Typischer Zyklus eines Partikelfilter</a:t>
            </a:r>
            <a:endParaRPr lang="de-DE" sz="1400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5220072" y="5301208"/>
            <a:ext cx="3449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1400" b="1" kern="0" dirty="0">
                <a:solidFill>
                  <a:srgbClr val="000000"/>
                </a:solidFill>
                <a:latin typeface="Arial"/>
              </a:rPr>
              <a:t>Diversitätsverlust durch </a:t>
            </a:r>
            <a:r>
              <a:rPr lang="de-DE" sz="1400" b="1" kern="0" dirty="0" err="1">
                <a:solidFill>
                  <a:srgbClr val="000000"/>
                </a:solidFill>
                <a:latin typeface="Arial"/>
              </a:rPr>
              <a:t>Resampling</a:t>
            </a:r>
            <a:endParaRPr lang="de-DE" sz="1400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Freihandform 17"/>
          <p:cNvSpPr/>
          <p:nvPr/>
        </p:nvSpPr>
        <p:spPr bwMode="auto">
          <a:xfrm>
            <a:off x="5581119" y="2265963"/>
            <a:ext cx="2324252" cy="2367968"/>
          </a:xfrm>
          <a:custGeom>
            <a:avLst/>
            <a:gdLst>
              <a:gd name="connsiteX0" fmla="*/ 1417138 w 2324252"/>
              <a:gd name="connsiteY0" fmla="*/ 2258678 h 2367968"/>
              <a:gd name="connsiteX1" fmla="*/ 1081979 w 2324252"/>
              <a:gd name="connsiteY1" fmla="*/ 2211318 h 2367968"/>
              <a:gd name="connsiteX2" fmla="*/ 502738 w 2324252"/>
              <a:gd name="connsiteY2" fmla="*/ 2207675 h 2367968"/>
              <a:gd name="connsiteX3" fmla="*/ 182151 w 2324252"/>
              <a:gd name="connsiteY3" fmla="*/ 1927162 h 2367968"/>
              <a:gd name="connsiteX4" fmla="*/ 0 w 2324252"/>
              <a:gd name="connsiteY4" fmla="*/ 1194913 h 2367968"/>
              <a:gd name="connsiteX5" fmla="*/ 94718 w 2324252"/>
              <a:gd name="connsiteY5" fmla="*/ 65575 h 2367968"/>
              <a:gd name="connsiteX6" fmla="*/ 127506 w 2324252"/>
              <a:gd name="connsiteY6" fmla="*/ 72861 h 2367968"/>
              <a:gd name="connsiteX7" fmla="*/ 160293 w 2324252"/>
              <a:gd name="connsiteY7" fmla="*/ 54646 h 2367968"/>
              <a:gd name="connsiteX8" fmla="*/ 171222 w 2324252"/>
              <a:gd name="connsiteY8" fmla="*/ 47360 h 2367968"/>
              <a:gd name="connsiteX9" fmla="*/ 182151 w 2324252"/>
              <a:gd name="connsiteY9" fmla="*/ 40074 h 2367968"/>
              <a:gd name="connsiteX10" fmla="*/ 193080 w 2324252"/>
              <a:gd name="connsiteY10" fmla="*/ 36431 h 2367968"/>
              <a:gd name="connsiteX11" fmla="*/ 207652 w 2324252"/>
              <a:gd name="connsiteY11" fmla="*/ 29145 h 2367968"/>
              <a:gd name="connsiteX12" fmla="*/ 222224 w 2324252"/>
              <a:gd name="connsiteY12" fmla="*/ 25502 h 2367968"/>
              <a:gd name="connsiteX13" fmla="*/ 229510 w 2324252"/>
              <a:gd name="connsiteY13" fmla="*/ 18215 h 2367968"/>
              <a:gd name="connsiteX14" fmla="*/ 240440 w 2324252"/>
              <a:gd name="connsiteY14" fmla="*/ 14572 h 2367968"/>
              <a:gd name="connsiteX15" fmla="*/ 269584 w 2324252"/>
              <a:gd name="connsiteY15" fmla="*/ 7286 h 2367968"/>
              <a:gd name="connsiteX16" fmla="*/ 295085 w 2324252"/>
              <a:gd name="connsiteY16" fmla="*/ 0 h 2367968"/>
              <a:gd name="connsiteX17" fmla="*/ 360659 w 2324252"/>
              <a:gd name="connsiteY17" fmla="*/ 3643 h 2367968"/>
              <a:gd name="connsiteX18" fmla="*/ 400733 w 2324252"/>
              <a:gd name="connsiteY18" fmla="*/ 10929 h 2367968"/>
              <a:gd name="connsiteX19" fmla="*/ 440806 w 2324252"/>
              <a:gd name="connsiteY19" fmla="*/ 14572 h 2367968"/>
              <a:gd name="connsiteX20" fmla="*/ 539168 w 2324252"/>
              <a:gd name="connsiteY20" fmla="*/ 18215 h 2367968"/>
              <a:gd name="connsiteX21" fmla="*/ 845182 w 2324252"/>
              <a:gd name="connsiteY21" fmla="*/ 76504 h 2367968"/>
              <a:gd name="connsiteX22" fmla="*/ 877969 w 2324252"/>
              <a:gd name="connsiteY22" fmla="*/ 80147 h 2367968"/>
              <a:gd name="connsiteX23" fmla="*/ 979974 w 2324252"/>
              <a:gd name="connsiteY23" fmla="*/ 72861 h 2367968"/>
              <a:gd name="connsiteX24" fmla="*/ 1067407 w 2324252"/>
              <a:gd name="connsiteY24" fmla="*/ 65575 h 2367968"/>
              <a:gd name="connsiteX25" fmla="*/ 1285989 w 2324252"/>
              <a:gd name="connsiteY25" fmla="*/ 69218 h 2367968"/>
              <a:gd name="connsiteX26" fmla="*/ 1428067 w 2324252"/>
              <a:gd name="connsiteY26" fmla="*/ 61932 h 2367968"/>
              <a:gd name="connsiteX27" fmla="*/ 1551930 w 2324252"/>
              <a:gd name="connsiteY27" fmla="*/ 65575 h 2367968"/>
              <a:gd name="connsiteX28" fmla="*/ 1562859 w 2324252"/>
              <a:gd name="connsiteY28" fmla="*/ 69218 h 2367968"/>
              <a:gd name="connsiteX29" fmla="*/ 1595646 w 2324252"/>
              <a:gd name="connsiteY29" fmla="*/ 76504 h 2367968"/>
              <a:gd name="connsiteX30" fmla="*/ 1610218 w 2324252"/>
              <a:gd name="connsiteY30" fmla="*/ 80147 h 2367968"/>
              <a:gd name="connsiteX31" fmla="*/ 1675793 w 2324252"/>
              <a:gd name="connsiteY31" fmla="*/ 87433 h 2367968"/>
              <a:gd name="connsiteX32" fmla="*/ 1734081 w 2324252"/>
              <a:gd name="connsiteY32" fmla="*/ 94719 h 2367968"/>
              <a:gd name="connsiteX33" fmla="*/ 1748653 w 2324252"/>
              <a:gd name="connsiteY33" fmla="*/ 91076 h 2367968"/>
              <a:gd name="connsiteX34" fmla="*/ 1974521 w 2324252"/>
              <a:gd name="connsiteY34" fmla="*/ 94719 h 2367968"/>
              <a:gd name="connsiteX35" fmla="*/ 1985450 w 2324252"/>
              <a:gd name="connsiteY35" fmla="*/ 91076 h 2367968"/>
              <a:gd name="connsiteX36" fmla="*/ 2007308 w 2324252"/>
              <a:gd name="connsiteY36" fmla="*/ 94719 h 2367968"/>
              <a:gd name="connsiteX37" fmla="*/ 2043738 w 2324252"/>
              <a:gd name="connsiteY37" fmla="*/ 102005 h 2367968"/>
              <a:gd name="connsiteX38" fmla="*/ 2080169 w 2324252"/>
              <a:gd name="connsiteY38" fmla="*/ 109291 h 2367968"/>
              <a:gd name="connsiteX39" fmla="*/ 2222247 w 2324252"/>
              <a:gd name="connsiteY39" fmla="*/ 112934 h 2367968"/>
              <a:gd name="connsiteX40" fmla="*/ 2258677 w 2324252"/>
              <a:gd name="connsiteY40" fmla="*/ 178509 h 2367968"/>
              <a:gd name="connsiteX41" fmla="*/ 2244105 w 2324252"/>
              <a:gd name="connsiteY41" fmla="*/ 207653 h 2367968"/>
              <a:gd name="connsiteX42" fmla="*/ 2236819 w 2324252"/>
              <a:gd name="connsiteY42" fmla="*/ 218582 h 2367968"/>
              <a:gd name="connsiteX43" fmla="*/ 2240462 w 2324252"/>
              <a:gd name="connsiteY43" fmla="*/ 255012 h 2367968"/>
              <a:gd name="connsiteX44" fmla="*/ 2244105 w 2324252"/>
              <a:gd name="connsiteY44" fmla="*/ 265941 h 2367968"/>
              <a:gd name="connsiteX45" fmla="*/ 2251391 w 2324252"/>
              <a:gd name="connsiteY45" fmla="*/ 295086 h 2367968"/>
              <a:gd name="connsiteX46" fmla="*/ 2255034 w 2324252"/>
              <a:gd name="connsiteY46" fmla="*/ 327873 h 2367968"/>
              <a:gd name="connsiteX47" fmla="*/ 2258677 w 2324252"/>
              <a:gd name="connsiteY47" fmla="*/ 338802 h 2367968"/>
              <a:gd name="connsiteX48" fmla="*/ 2262320 w 2324252"/>
              <a:gd name="connsiteY48" fmla="*/ 367946 h 2367968"/>
              <a:gd name="connsiteX49" fmla="*/ 2265963 w 2324252"/>
              <a:gd name="connsiteY49" fmla="*/ 386161 h 2367968"/>
              <a:gd name="connsiteX50" fmla="*/ 2269606 w 2324252"/>
              <a:gd name="connsiteY50" fmla="*/ 499095 h 2367968"/>
              <a:gd name="connsiteX51" fmla="*/ 2273249 w 2324252"/>
              <a:gd name="connsiteY51" fmla="*/ 513667 h 2367968"/>
              <a:gd name="connsiteX52" fmla="*/ 2280535 w 2324252"/>
              <a:gd name="connsiteY52" fmla="*/ 550098 h 2367968"/>
              <a:gd name="connsiteX53" fmla="*/ 2284178 w 2324252"/>
              <a:gd name="connsiteY53" fmla="*/ 564670 h 2367968"/>
              <a:gd name="connsiteX54" fmla="*/ 2287821 w 2324252"/>
              <a:gd name="connsiteY54" fmla="*/ 575599 h 2367968"/>
              <a:gd name="connsiteX55" fmla="*/ 2295107 w 2324252"/>
              <a:gd name="connsiteY55" fmla="*/ 604743 h 2367968"/>
              <a:gd name="connsiteX56" fmla="*/ 2298750 w 2324252"/>
              <a:gd name="connsiteY56" fmla="*/ 619315 h 2367968"/>
              <a:gd name="connsiteX57" fmla="*/ 2309679 w 2324252"/>
              <a:gd name="connsiteY57" fmla="*/ 622958 h 2367968"/>
              <a:gd name="connsiteX58" fmla="*/ 2313322 w 2324252"/>
              <a:gd name="connsiteY58" fmla="*/ 746821 h 2367968"/>
              <a:gd name="connsiteX59" fmla="*/ 2316965 w 2324252"/>
              <a:gd name="connsiteY59" fmla="*/ 801466 h 2367968"/>
              <a:gd name="connsiteX60" fmla="*/ 2324252 w 2324252"/>
              <a:gd name="connsiteY60" fmla="*/ 845183 h 2367968"/>
              <a:gd name="connsiteX61" fmla="*/ 2316965 w 2324252"/>
              <a:gd name="connsiteY61" fmla="*/ 918043 h 2367968"/>
              <a:gd name="connsiteX62" fmla="*/ 2313322 w 2324252"/>
              <a:gd name="connsiteY62" fmla="*/ 939902 h 2367968"/>
              <a:gd name="connsiteX63" fmla="*/ 2306036 w 2324252"/>
              <a:gd name="connsiteY63" fmla="*/ 965403 h 2367968"/>
              <a:gd name="connsiteX64" fmla="*/ 2302393 w 2324252"/>
              <a:gd name="connsiteY64" fmla="*/ 994547 h 2367968"/>
              <a:gd name="connsiteX65" fmla="*/ 2306036 w 2324252"/>
              <a:gd name="connsiteY65" fmla="*/ 1078337 h 2367968"/>
              <a:gd name="connsiteX66" fmla="*/ 2302393 w 2324252"/>
              <a:gd name="connsiteY66" fmla="*/ 1092909 h 2367968"/>
              <a:gd name="connsiteX67" fmla="*/ 2298750 w 2324252"/>
              <a:gd name="connsiteY67" fmla="*/ 1165769 h 2367968"/>
              <a:gd name="connsiteX68" fmla="*/ 2295107 w 2324252"/>
              <a:gd name="connsiteY68" fmla="*/ 1264131 h 2367968"/>
              <a:gd name="connsiteX69" fmla="*/ 2287821 w 2324252"/>
              <a:gd name="connsiteY69" fmla="*/ 1289632 h 2367968"/>
              <a:gd name="connsiteX70" fmla="*/ 2284178 w 2324252"/>
              <a:gd name="connsiteY70" fmla="*/ 1318776 h 2367968"/>
              <a:gd name="connsiteX71" fmla="*/ 2280535 w 2324252"/>
              <a:gd name="connsiteY71" fmla="*/ 1362493 h 2367968"/>
              <a:gd name="connsiteX72" fmla="*/ 2276892 w 2324252"/>
              <a:gd name="connsiteY72" fmla="*/ 1373422 h 2367968"/>
              <a:gd name="connsiteX73" fmla="*/ 2269606 w 2324252"/>
              <a:gd name="connsiteY73" fmla="*/ 1398923 h 2367968"/>
              <a:gd name="connsiteX74" fmla="*/ 2265963 w 2324252"/>
              <a:gd name="connsiteY74" fmla="*/ 1428067 h 2367968"/>
              <a:gd name="connsiteX75" fmla="*/ 2262320 w 2324252"/>
              <a:gd name="connsiteY75" fmla="*/ 1438996 h 2367968"/>
              <a:gd name="connsiteX76" fmla="*/ 2265963 w 2324252"/>
              <a:gd name="connsiteY76" fmla="*/ 1486356 h 2367968"/>
              <a:gd name="connsiteX77" fmla="*/ 2273249 w 2324252"/>
              <a:gd name="connsiteY77" fmla="*/ 1515500 h 2367968"/>
              <a:gd name="connsiteX78" fmla="*/ 2276892 w 2324252"/>
              <a:gd name="connsiteY78" fmla="*/ 1537358 h 2367968"/>
              <a:gd name="connsiteX79" fmla="*/ 2273249 w 2324252"/>
              <a:gd name="connsiteY79" fmla="*/ 1672150 h 2367968"/>
              <a:gd name="connsiteX80" fmla="*/ 2269606 w 2324252"/>
              <a:gd name="connsiteY80" fmla="*/ 1683079 h 2367968"/>
              <a:gd name="connsiteX81" fmla="*/ 2265963 w 2324252"/>
              <a:gd name="connsiteY81" fmla="*/ 1697651 h 2367968"/>
              <a:gd name="connsiteX82" fmla="*/ 2262320 w 2324252"/>
              <a:gd name="connsiteY82" fmla="*/ 1708580 h 2367968"/>
              <a:gd name="connsiteX83" fmla="*/ 2255034 w 2324252"/>
              <a:gd name="connsiteY83" fmla="*/ 1734082 h 2367968"/>
              <a:gd name="connsiteX84" fmla="*/ 2251391 w 2324252"/>
              <a:gd name="connsiteY84" fmla="*/ 1890732 h 2367968"/>
              <a:gd name="connsiteX85" fmla="*/ 2251391 w 2324252"/>
              <a:gd name="connsiteY85" fmla="*/ 1985451 h 2367968"/>
              <a:gd name="connsiteX86" fmla="*/ 2258677 w 2324252"/>
              <a:gd name="connsiteY86" fmla="*/ 2043739 h 2367968"/>
              <a:gd name="connsiteX87" fmla="*/ 2255034 w 2324252"/>
              <a:gd name="connsiteY87" fmla="*/ 2127529 h 2367968"/>
              <a:gd name="connsiteX88" fmla="*/ 2251391 w 2324252"/>
              <a:gd name="connsiteY88" fmla="*/ 2153030 h 2367968"/>
              <a:gd name="connsiteX89" fmla="*/ 2244105 w 2324252"/>
              <a:gd name="connsiteY89" fmla="*/ 2229533 h 2367968"/>
              <a:gd name="connsiteX90" fmla="*/ 2240462 w 2324252"/>
              <a:gd name="connsiteY90" fmla="*/ 2273250 h 2367968"/>
              <a:gd name="connsiteX91" fmla="*/ 2236819 w 2324252"/>
              <a:gd name="connsiteY91" fmla="*/ 2367968 h 2367968"/>
              <a:gd name="connsiteX92" fmla="*/ 1599289 w 2324252"/>
              <a:gd name="connsiteY92" fmla="*/ 2364325 h 236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2324252" h="2367968">
                <a:moveTo>
                  <a:pt x="1417138" y="2258678"/>
                </a:moveTo>
                <a:lnTo>
                  <a:pt x="1081979" y="2211318"/>
                </a:lnTo>
                <a:lnTo>
                  <a:pt x="502738" y="2207675"/>
                </a:lnTo>
                <a:lnTo>
                  <a:pt x="182151" y="1927162"/>
                </a:lnTo>
                <a:lnTo>
                  <a:pt x="0" y="1194913"/>
                </a:lnTo>
                <a:lnTo>
                  <a:pt x="94718" y="65575"/>
                </a:lnTo>
                <a:cubicBezTo>
                  <a:pt x="105647" y="68004"/>
                  <a:pt x="116349" y="71931"/>
                  <a:pt x="127506" y="72861"/>
                </a:cubicBezTo>
                <a:cubicBezTo>
                  <a:pt x="136055" y="73573"/>
                  <a:pt x="159610" y="55102"/>
                  <a:pt x="160293" y="54646"/>
                </a:cubicBezTo>
                <a:lnTo>
                  <a:pt x="171222" y="47360"/>
                </a:lnTo>
                <a:cubicBezTo>
                  <a:pt x="174865" y="44931"/>
                  <a:pt x="177997" y="41459"/>
                  <a:pt x="182151" y="40074"/>
                </a:cubicBezTo>
                <a:cubicBezTo>
                  <a:pt x="185794" y="38860"/>
                  <a:pt x="189550" y="37944"/>
                  <a:pt x="193080" y="36431"/>
                </a:cubicBezTo>
                <a:cubicBezTo>
                  <a:pt x="198072" y="34292"/>
                  <a:pt x="202567" y="31052"/>
                  <a:pt x="207652" y="29145"/>
                </a:cubicBezTo>
                <a:cubicBezTo>
                  <a:pt x="212340" y="27387"/>
                  <a:pt x="217367" y="26716"/>
                  <a:pt x="222224" y="25502"/>
                </a:cubicBezTo>
                <a:cubicBezTo>
                  <a:pt x="224653" y="23073"/>
                  <a:pt x="226565" y="19982"/>
                  <a:pt x="229510" y="18215"/>
                </a:cubicBezTo>
                <a:cubicBezTo>
                  <a:pt x="232803" y="16239"/>
                  <a:pt x="236735" y="15582"/>
                  <a:pt x="240440" y="14572"/>
                </a:cubicBezTo>
                <a:cubicBezTo>
                  <a:pt x="250101" y="11937"/>
                  <a:pt x="260084" y="10453"/>
                  <a:pt x="269584" y="7286"/>
                </a:cubicBezTo>
                <a:cubicBezTo>
                  <a:pt x="285263" y="2060"/>
                  <a:pt x="276788" y="4574"/>
                  <a:pt x="295085" y="0"/>
                </a:cubicBezTo>
                <a:cubicBezTo>
                  <a:pt x="316943" y="1214"/>
                  <a:pt x="338837" y="1897"/>
                  <a:pt x="360659" y="3643"/>
                </a:cubicBezTo>
                <a:cubicBezTo>
                  <a:pt x="441145" y="10082"/>
                  <a:pt x="348661" y="3986"/>
                  <a:pt x="400733" y="10929"/>
                </a:cubicBezTo>
                <a:cubicBezTo>
                  <a:pt x="414028" y="12702"/>
                  <a:pt x="427448" y="13358"/>
                  <a:pt x="440806" y="14572"/>
                </a:cubicBezTo>
                <a:cubicBezTo>
                  <a:pt x="479384" y="27431"/>
                  <a:pt x="447895" y="18215"/>
                  <a:pt x="539168" y="18215"/>
                </a:cubicBezTo>
                <a:lnTo>
                  <a:pt x="845182" y="76504"/>
                </a:lnTo>
                <a:cubicBezTo>
                  <a:pt x="856111" y="77718"/>
                  <a:pt x="866973" y="80147"/>
                  <a:pt x="877969" y="80147"/>
                </a:cubicBezTo>
                <a:cubicBezTo>
                  <a:pt x="946167" y="80147"/>
                  <a:pt x="932514" y="77857"/>
                  <a:pt x="979974" y="72861"/>
                </a:cubicBezTo>
                <a:cubicBezTo>
                  <a:pt x="1007529" y="69960"/>
                  <a:pt x="1040064" y="67678"/>
                  <a:pt x="1067407" y="65575"/>
                </a:cubicBezTo>
                <a:lnTo>
                  <a:pt x="1285989" y="69218"/>
                </a:lnTo>
                <a:cubicBezTo>
                  <a:pt x="1333554" y="69218"/>
                  <a:pt x="1380721" y="65314"/>
                  <a:pt x="1428067" y="61932"/>
                </a:cubicBezTo>
                <a:cubicBezTo>
                  <a:pt x="1469355" y="63146"/>
                  <a:pt x="1510685" y="63346"/>
                  <a:pt x="1551930" y="65575"/>
                </a:cubicBezTo>
                <a:cubicBezTo>
                  <a:pt x="1555764" y="65782"/>
                  <a:pt x="1559167" y="68163"/>
                  <a:pt x="1562859" y="69218"/>
                </a:cubicBezTo>
                <a:cubicBezTo>
                  <a:pt x="1578407" y="73660"/>
                  <a:pt x="1578743" y="72748"/>
                  <a:pt x="1595646" y="76504"/>
                </a:cubicBezTo>
                <a:cubicBezTo>
                  <a:pt x="1600534" y="77590"/>
                  <a:pt x="1605257" y="79471"/>
                  <a:pt x="1610218" y="80147"/>
                </a:cubicBezTo>
                <a:cubicBezTo>
                  <a:pt x="1632009" y="83118"/>
                  <a:pt x="1675793" y="87433"/>
                  <a:pt x="1675793" y="87433"/>
                </a:cubicBezTo>
                <a:cubicBezTo>
                  <a:pt x="1698878" y="95128"/>
                  <a:pt x="1694706" y="94719"/>
                  <a:pt x="1734081" y="94719"/>
                </a:cubicBezTo>
                <a:cubicBezTo>
                  <a:pt x="1739088" y="94719"/>
                  <a:pt x="1743796" y="92290"/>
                  <a:pt x="1748653" y="91076"/>
                </a:cubicBezTo>
                <a:lnTo>
                  <a:pt x="1974521" y="94719"/>
                </a:lnTo>
                <a:cubicBezTo>
                  <a:pt x="1978361" y="94719"/>
                  <a:pt x="1981610" y="91076"/>
                  <a:pt x="1985450" y="91076"/>
                </a:cubicBezTo>
                <a:cubicBezTo>
                  <a:pt x="1992837" y="91076"/>
                  <a:pt x="2000048" y="93358"/>
                  <a:pt x="2007308" y="94719"/>
                </a:cubicBezTo>
                <a:cubicBezTo>
                  <a:pt x="2019480" y="97001"/>
                  <a:pt x="2031724" y="99001"/>
                  <a:pt x="2043738" y="102005"/>
                </a:cubicBezTo>
                <a:cubicBezTo>
                  <a:pt x="2058750" y="105758"/>
                  <a:pt x="2063295" y="107306"/>
                  <a:pt x="2080169" y="109291"/>
                </a:cubicBezTo>
                <a:cubicBezTo>
                  <a:pt x="2137302" y="116012"/>
                  <a:pt x="2149424" y="112934"/>
                  <a:pt x="2222247" y="112934"/>
                </a:cubicBezTo>
                <a:lnTo>
                  <a:pt x="2258677" y="178509"/>
                </a:lnTo>
                <a:cubicBezTo>
                  <a:pt x="2253820" y="188224"/>
                  <a:pt x="2249306" y="198118"/>
                  <a:pt x="2244105" y="207653"/>
                </a:cubicBezTo>
                <a:cubicBezTo>
                  <a:pt x="2242008" y="211497"/>
                  <a:pt x="2237155" y="214217"/>
                  <a:pt x="2236819" y="218582"/>
                </a:cubicBezTo>
                <a:cubicBezTo>
                  <a:pt x="2235883" y="230750"/>
                  <a:pt x="2238606" y="242950"/>
                  <a:pt x="2240462" y="255012"/>
                </a:cubicBezTo>
                <a:cubicBezTo>
                  <a:pt x="2241046" y="258807"/>
                  <a:pt x="2243095" y="262236"/>
                  <a:pt x="2244105" y="265941"/>
                </a:cubicBezTo>
                <a:cubicBezTo>
                  <a:pt x="2246740" y="275602"/>
                  <a:pt x="2251391" y="295086"/>
                  <a:pt x="2251391" y="295086"/>
                </a:cubicBezTo>
                <a:cubicBezTo>
                  <a:pt x="2252605" y="306015"/>
                  <a:pt x="2253226" y="317026"/>
                  <a:pt x="2255034" y="327873"/>
                </a:cubicBezTo>
                <a:cubicBezTo>
                  <a:pt x="2255665" y="331661"/>
                  <a:pt x="2257990" y="335024"/>
                  <a:pt x="2258677" y="338802"/>
                </a:cubicBezTo>
                <a:cubicBezTo>
                  <a:pt x="2260428" y="348434"/>
                  <a:pt x="2260831" y="358270"/>
                  <a:pt x="2262320" y="367946"/>
                </a:cubicBezTo>
                <a:cubicBezTo>
                  <a:pt x="2263262" y="374066"/>
                  <a:pt x="2264749" y="380089"/>
                  <a:pt x="2265963" y="386161"/>
                </a:cubicBezTo>
                <a:cubicBezTo>
                  <a:pt x="2267177" y="423806"/>
                  <a:pt x="2267457" y="461492"/>
                  <a:pt x="2269606" y="499095"/>
                </a:cubicBezTo>
                <a:cubicBezTo>
                  <a:pt x="2269892" y="504094"/>
                  <a:pt x="2272200" y="508771"/>
                  <a:pt x="2273249" y="513667"/>
                </a:cubicBezTo>
                <a:cubicBezTo>
                  <a:pt x="2275844" y="525776"/>
                  <a:pt x="2277531" y="538084"/>
                  <a:pt x="2280535" y="550098"/>
                </a:cubicBezTo>
                <a:cubicBezTo>
                  <a:pt x="2281749" y="554955"/>
                  <a:pt x="2282803" y="559856"/>
                  <a:pt x="2284178" y="564670"/>
                </a:cubicBezTo>
                <a:cubicBezTo>
                  <a:pt x="2285233" y="568362"/>
                  <a:pt x="2286811" y="571894"/>
                  <a:pt x="2287821" y="575599"/>
                </a:cubicBezTo>
                <a:cubicBezTo>
                  <a:pt x="2290456" y="585260"/>
                  <a:pt x="2292678" y="595028"/>
                  <a:pt x="2295107" y="604743"/>
                </a:cubicBezTo>
                <a:cubicBezTo>
                  <a:pt x="2296321" y="609600"/>
                  <a:pt x="2294000" y="617732"/>
                  <a:pt x="2298750" y="619315"/>
                </a:cubicBezTo>
                <a:lnTo>
                  <a:pt x="2309679" y="622958"/>
                </a:lnTo>
                <a:cubicBezTo>
                  <a:pt x="2310893" y="664246"/>
                  <a:pt x="2311637" y="705550"/>
                  <a:pt x="2313322" y="746821"/>
                </a:cubicBezTo>
                <a:cubicBezTo>
                  <a:pt x="2314066" y="765061"/>
                  <a:pt x="2315449" y="783274"/>
                  <a:pt x="2316965" y="801466"/>
                </a:cubicBezTo>
                <a:cubicBezTo>
                  <a:pt x="2319677" y="834005"/>
                  <a:pt x="2317603" y="825242"/>
                  <a:pt x="2324252" y="845183"/>
                </a:cubicBezTo>
                <a:cubicBezTo>
                  <a:pt x="2321823" y="869470"/>
                  <a:pt x="2320977" y="893967"/>
                  <a:pt x="2316965" y="918043"/>
                </a:cubicBezTo>
                <a:cubicBezTo>
                  <a:pt x="2315751" y="925329"/>
                  <a:pt x="2314924" y="932691"/>
                  <a:pt x="2313322" y="939902"/>
                </a:cubicBezTo>
                <a:cubicBezTo>
                  <a:pt x="2307547" y="965892"/>
                  <a:pt x="2311326" y="933662"/>
                  <a:pt x="2306036" y="965403"/>
                </a:cubicBezTo>
                <a:cubicBezTo>
                  <a:pt x="2304426" y="975060"/>
                  <a:pt x="2303607" y="984832"/>
                  <a:pt x="2302393" y="994547"/>
                </a:cubicBezTo>
                <a:cubicBezTo>
                  <a:pt x="2303607" y="1022477"/>
                  <a:pt x="2306036" y="1050381"/>
                  <a:pt x="2306036" y="1078337"/>
                </a:cubicBezTo>
                <a:cubicBezTo>
                  <a:pt x="2306036" y="1083344"/>
                  <a:pt x="2302809" y="1087919"/>
                  <a:pt x="2302393" y="1092909"/>
                </a:cubicBezTo>
                <a:cubicBezTo>
                  <a:pt x="2300374" y="1117142"/>
                  <a:pt x="2299784" y="1141474"/>
                  <a:pt x="2298750" y="1165769"/>
                </a:cubicBezTo>
                <a:cubicBezTo>
                  <a:pt x="2297355" y="1198549"/>
                  <a:pt x="2297219" y="1231389"/>
                  <a:pt x="2295107" y="1264131"/>
                </a:cubicBezTo>
                <a:cubicBezTo>
                  <a:pt x="2294741" y="1269803"/>
                  <a:pt x="2289820" y="1283636"/>
                  <a:pt x="2287821" y="1289632"/>
                </a:cubicBezTo>
                <a:cubicBezTo>
                  <a:pt x="2286607" y="1299347"/>
                  <a:pt x="2285152" y="1309034"/>
                  <a:pt x="2284178" y="1318776"/>
                </a:cubicBezTo>
                <a:cubicBezTo>
                  <a:pt x="2282723" y="1333326"/>
                  <a:pt x="2282468" y="1347998"/>
                  <a:pt x="2280535" y="1362493"/>
                </a:cubicBezTo>
                <a:cubicBezTo>
                  <a:pt x="2280027" y="1366299"/>
                  <a:pt x="2277947" y="1369730"/>
                  <a:pt x="2276892" y="1373422"/>
                </a:cubicBezTo>
                <a:cubicBezTo>
                  <a:pt x="2267743" y="1405442"/>
                  <a:pt x="2278341" y="1372719"/>
                  <a:pt x="2269606" y="1398923"/>
                </a:cubicBezTo>
                <a:cubicBezTo>
                  <a:pt x="2268392" y="1408638"/>
                  <a:pt x="2267714" y="1418435"/>
                  <a:pt x="2265963" y="1428067"/>
                </a:cubicBezTo>
                <a:cubicBezTo>
                  <a:pt x="2265276" y="1431845"/>
                  <a:pt x="2262320" y="1435156"/>
                  <a:pt x="2262320" y="1438996"/>
                </a:cubicBezTo>
                <a:cubicBezTo>
                  <a:pt x="2262320" y="1454829"/>
                  <a:pt x="2263724" y="1470682"/>
                  <a:pt x="2265963" y="1486356"/>
                </a:cubicBezTo>
                <a:cubicBezTo>
                  <a:pt x="2267379" y="1496269"/>
                  <a:pt x="2271603" y="1505623"/>
                  <a:pt x="2273249" y="1515500"/>
                </a:cubicBezTo>
                <a:lnTo>
                  <a:pt x="2276892" y="1537358"/>
                </a:lnTo>
                <a:cubicBezTo>
                  <a:pt x="2275678" y="1582289"/>
                  <a:pt x="2275494" y="1627259"/>
                  <a:pt x="2273249" y="1672150"/>
                </a:cubicBezTo>
                <a:cubicBezTo>
                  <a:pt x="2273057" y="1675985"/>
                  <a:pt x="2270661" y="1679387"/>
                  <a:pt x="2269606" y="1683079"/>
                </a:cubicBezTo>
                <a:cubicBezTo>
                  <a:pt x="2268231" y="1687893"/>
                  <a:pt x="2267338" y="1692837"/>
                  <a:pt x="2265963" y="1697651"/>
                </a:cubicBezTo>
                <a:cubicBezTo>
                  <a:pt x="2264908" y="1701343"/>
                  <a:pt x="2263375" y="1704888"/>
                  <a:pt x="2262320" y="1708580"/>
                </a:cubicBezTo>
                <a:cubicBezTo>
                  <a:pt x="2253171" y="1740601"/>
                  <a:pt x="2263768" y="1707879"/>
                  <a:pt x="2255034" y="1734082"/>
                </a:cubicBezTo>
                <a:cubicBezTo>
                  <a:pt x="2253820" y="1786299"/>
                  <a:pt x="2253438" y="1838541"/>
                  <a:pt x="2251391" y="1890732"/>
                </a:cubicBezTo>
                <a:cubicBezTo>
                  <a:pt x="2247861" y="1980755"/>
                  <a:pt x="2240881" y="1822545"/>
                  <a:pt x="2251391" y="1985451"/>
                </a:cubicBezTo>
                <a:cubicBezTo>
                  <a:pt x="2254541" y="2034276"/>
                  <a:pt x="2250218" y="2018363"/>
                  <a:pt x="2258677" y="2043739"/>
                </a:cubicBezTo>
                <a:cubicBezTo>
                  <a:pt x="2257463" y="2071669"/>
                  <a:pt x="2256894" y="2099635"/>
                  <a:pt x="2255034" y="2127529"/>
                </a:cubicBezTo>
                <a:cubicBezTo>
                  <a:pt x="2254463" y="2136097"/>
                  <a:pt x="2252104" y="2144473"/>
                  <a:pt x="2251391" y="2153030"/>
                </a:cubicBezTo>
                <a:cubicBezTo>
                  <a:pt x="2244993" y="2229802"/>
                  <a:pt x="2253359" y="2192516"/>
                  <a:pt x="2244105" y="2229533"/>
                </a:cubicBezTo>
                <a:cubicBezTo>
                  <a:pt x="2242891" y="2244105"/>
                  <a:pt x="2241296" y="2258651"/>
                  <a:pt x="2240462" y="2273250"/>
                </a:cubicBezTo>
                <a:cubicBezTo>
                  <a:pt x="2236661" y="2339772"/>
                  <a:pt x="2236819" y="2331807"/>
                  <a:pt x="2236819" y="2367968"/>
                </a:cubicBezTo>
                <a:lnTo>
                  <a:pt x="1599289" y="2364325"/>
                </a:lnTo>
              </a:path>
            </a:pathLst>
          </a:cu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cxnSp>
        <p:nvCxnSpPr>
          <p:cNvPr id="19" name="Gerade Verbindung mit Pfeil 18"/>
          <p:cNvCxnSpPr/>
          <p:nvPr/>
        </p:nvCxnSpPr>
        <p:spPr bwMode="auto">
          <a:xfrm flipH="1" flipV="1">
            <a:off x="7020272" y="4633931"/>
            <a:ext cx="216024" cy="1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Rechteck 26"/>
          <p:cNvSpPr/>
          <p:nvPr/>
        </p:nvSpPr>
        <p:spPr bwMode="auto">
          <a:xfrm>
            <a:off x="8388424" y="1628800"/>
            <a:ext cx="194699" cy="3816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4804673" y="5157192"/>
            <a:ext cx="3605076" cy="220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544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OpenSLAM</a:t>
            </a:r>
            <a:r>
              <a:rPr lang="de-DE" dirty="0"/>
              <a:t> – </a:t>
            </a:r>
            <a:r>
              <a:rPr lang="de-DE" dirty="0" err="1"/>
              <a:t>GMapping</a:t>
            </a:r>
            <a:r>
              <a:rPr lang="de-DE" dirty="0"/>
              <a:t> 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6725" y="1196752"/>
            <a:ext cx="8208000" cy="4536604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de-DE" b="1" dirty="0"/>
              <a:t>Hauptmerkmal 2: </a:t>
            </a:r>
            <a:r>
              <a:rPr lang="de-DE" b="1" i="1" dirty="0" err="1"/>
              <a:t>Selective</a:t>
            </a:r>
            <a:r>
              <a:rPr lang="de-DE" b="1" i="1" dirty="0"/>
              <a:t> </a:t>
            </a:r>
            <a:r>
              <a:rPr lang="de-DE" b="1" i="1" dirty="0" err="1"/>
              <a:t>Resampling</a:t>
            </a:r>
            <a:r>
              <a:rPr lang="de-DE" b="1" i="1" dirty="0"/>
              <a:t> </a:t>
            </a:r>
          </a:p>
          <a:p>
            <a:pPr marL="0" indent="0">
              <a:buNone/>
            </a:pPr>
            <a:r>
              <a:rPr lang="de-DE" sz="1400" dirty="0"/>
              <a:t>[</a:t>
            </a:r>
            <a:r>
              <a:rPr lang="de-DE" sz="1400" dirty="0" err="1"/>
              <a:t>Grisetti</a:t>
            </a:r>
            <a:r>
              <a:rPr lang="de-DE" sz="1400" dirty="0"/>
              <a:t> 2007 – </a:t>
            </a:r>
            <a:r>
              <a:rPr lang="de-DE" sz="1400" dirty="0" err="1"/>
              <a:t>Improved</a:t>
            </a:r>
            <a:r>
              <a:rPr lang="de-DE" sz="1400" dirty="0"/>
              <a:t> </a:t>
            </a:r>
            <a:r>
              <a:rPr lang="de-DE" sz="1400" dirty="0" err="1"/>
              <a:t>Grid</a:t>
            </a:r>
            <a:r>
              <a:rPr lang="de-DE" sz="1400" dirty="0"/>
              <a:t> Mapping]</a:t>
            </a:r>
          </a:p>
          <a:p>
            <a:pPr marL="0" indent="0">
              <a:buNone/>
            </a:pPr>
            <a:endParaRPr lang="de-DE" sz="1200" dirty="0"/>
          </a:p>
          <a:p>
            <a:pPr lvl="1"/>
            <a:r>
              <a:rPr lang="de-DE" dirty="0"/>
              <a:t>Anzahl „effektiver Partikel“ 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720725" lvl="2" indent="0">
              <a:buNone/>
            </a:pPr>
            <a:endParaRPr lang="de-DE" dirty="0"/>
          </a:p>
          <a:p>
            <a:pPr marL="360363" lvl="1" indent="0">
              <a:buNone/>
            </a:pPr>
            <a:endParaRPr lang="de-DE" sz="1100" dirty="0"/>
          </a:p>
          <a:p>
            <a:pPr lvl="1"/>
            <a:endParaRPr lang="de-DE" sz="800" dirty="0"/>
          </a:p>
          <a:p>
            <a:pPr lvl="1"/>
            <a:endParaRPr lang="de-DE" sz="800" dirty="0"/>
          </a:p>
          <a:p>
            <a:pPr lvl="1"/>
            <a:r>
              <a:rPr lang="de-DE" dirty="0" err="1"/>
              <a:t>Resampling</a:t>
            </a:r>
            <a:r>
              <a:rPr lang="de-DE" dirty="0"/>
              <a:t> bei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/>
              <a:t>M. Hiller | Zwischenvortrag zur Masterarbeit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/>
              <p:cNvSpPr txBox="1"/>
              <p:nvPr/>
            </p:nvSpPr>
            <p:spPr>
              <a:xfrm>
                <a:off x="1115616" y="2708920"/>
                <a:ext cx="2160240" cy="978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58775" eaLnBrk="0" hangingPunct="0">
                  <a:spcAft>
                    <a:spcPts val="900"/>
                  </a:spcAft>
                  <a:buClr>
                    <a:srgbClr val="00406F"/>
                  </a:buClr>
                  <a:buSzPct val="7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de-DE" b="0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𝑒𝑓𝑓</m:t>
                          </m:r>
                        </m:sub>
                      </m:sSub>
                      <m:r>
                        <a:rPr lang="de-DE" b="0" i="1" kern="0" smtClean="0">
                          <a:solidFill>
                            <a:srgbClr val="000000"/>
                          </a:solidFill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de-DE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kern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de-DE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de-DE" b="0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de-DE" b="0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de-DE" b="0" i="1" kern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e-DE" b="0" i="1" kern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de-DE" b="0" i="1" kern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de-DE" b="0" i="1" kern="0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b="0" i="1" kern="0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de-DE" b="0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GB" kern="0" dirty="0" err="1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708920"/>
                <a:ext cx="2160240" cy="978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3101028" y="2776821"/>
                <a:ext cx="1625638" cy="475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58775" eaLnBrk="0" hangingPunct="0">
                  <a:spcAft>
                    <a:spcPts val="900"/>
                  </a:spcAft>
                  <a:buClr>
                    <a:srgbClr val="00406F"/>
                  </a:buClr>
                  <a:buSzPct val="75000"/>
                </a:pPr>
                <a:r>
                  <a:rPr lang="en-GB" kern="0" dirty="0">
                    <a:solidFill>
                      <a:srgbClr val="000000"/>
                    </a:solidFill>
                  </a:rPr>
                  <a:t>,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de-DE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DE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de-DE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e-DE" b="0" i="1" kern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de-DE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de-DE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de-DE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bSup>
                          </m:e>
                          <m:sub>
                            <m:r>
                              <a:rPr lang="de-DE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nary>
                    <m:r>
                      <a:rPr lang="de-DE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=1</m:t>
                    </m:r>
                  </m:oMath>
                </a14:m>
                <a:endParaRPr lang="en-GB" kern="0" dirty="0" err="1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028" y="2776821"/>
                <a:ext cx="1625638" cy="475579"/>
              </a:xfrm>
              <a:prstGeom prst="rect">
                <a:avLst/>
              </a:prstGeom>
              <a:blipFill>
                <a:blip r:embed="rId4"/>
                <a:stretch>
                  <a:fillRect l="-3383" t="-80769" b="-1346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87625"/>
            <a:ext cx="3477709" cy="346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1187624" y="5154250"/>
                <a:ext cx="2304256" cy="506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58775" eaLnBrk="0" hangingPunct="0">
                  <a:spcAft>
                    <a:spcPts val="900"/>
                  </a:spcAft>
                  <a:buClr>
                    <a:srgbClr val="00406F"/>
                  </a:buClr>
                  <a:buSzPct val="7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𝑒𝑓𝑓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≤</m:t>
                      </m:r>
                      <m:r>
                        <a:rPr lang="de-DE" i="1">
                          <a:latin typeface="Cambria Math"/>
                        </a:rPr>
                        <m:t>𝑆𝑐h𝑤𝑒𝑙𝑙𝑤𝑒𝑟𝑡</m:t>
                      </m:r>
                    </m:oMath>
                  </m:oMathPara>
                </a14:m>
                <a:endParaRPr lang="en-GB" kern="0" dirty="0" err="1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154250"/>
                <a:ext cx="2304256" cy="506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hteck 9"/>
          <p:cNvSpPr/>
          <p:nvPr/>
        </p:nvSpPr>
        <p:spPr bwMode="auto">
          <a:xfrm>
            <a:off x="8388424" y="1628800"/>
            <a:ext cx="194699" cy="3816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4804673" y="5157192"/>
            <a:ext cx="3605076" cy="220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398665" y="5115798"/>
            <a:ext cx="2160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1000" kern="0" dirty="0">
                <a:solidFill>
                  <a:srgbClr val="000000"/>
                </a:solidFill>
                <a:latin typeface="Arial"/>
              </a:rPr>
              <a:t>[</a:t>
            </a:r>
            <a:r>
              <a:rPr lang="de-DE" sz="1000" kern="0" dirty="0" err="1">
                <a:solidFill>
                  <a:srgbClr val="000000"/>
                </a:solidFill>
                <a:latin typeface="Arial"/>
              </a:rPr>
              <a:t>Tipaldi</a:t>
            </a:r>
            <a:r>
              <a:rPr lang="de-DE" sz="1000" kern="0" dirty="0">
                <a:solidFill>
                  <a:srgbClr val="000000"/>
                </a:solidFill>
                <a:latin typeface="Arial"/>
              </a:rPr>
              <a:t> 2015 – Robot Mapping]</a:t>
            </a:r>
            <a:endParaRPr lang="en-GB" sz="1000" kern="0" dirty="0" err="1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1264957" y="3827823"/>
                <a:ext cx="2376264" cy="439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58775" eaLnBrk="0" hangingPunct="0">
                  <a:spcAft>
                    <a:spcPts val="900"/>
                  </a:spcAft>
                  <a:buClr>
                    <a:srgbClr val="00406F"/>
                  </a:buClr>
                  <a:buSzPct val="75000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de-DE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de-DE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kern="0" dirty="0">
                    <a:solidFill>
                      <a:srgbClr val="000000"/>
                    </a:solidFill>
                    <a:latin typeface="Arial"/>
                  </a:rPr>
                  <a:t>Partikelgewichte</a:t>
                </a:r>
                <a:endParaRPr lang="de-DE" kern="0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957" y="3827823"/>
                <a:ext cx="2376264" cy="439416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540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der Thematik</a:t>
            </a:r>
            <a:endParaRPr lang="en-GB" dirty="0"/>
          </a:p>
        </p:txBody>
      </p:sp>
      <p:sp>
        <p:nvSpPr>
          <p:cNvPr id="33" name="Datumsplatzhalter 4"/>
          <p:cNvSpPr>
            <a:spLocks noGrp="1"/>
          </p:cNvSpPr>
          <p:nvPr>
            <p:ph type="dt" sz="half" idx="12"/>
          </p:nvPr>
        </p:nvSpPr>
        <p:spPr>
          <a:xfrm>
            <a:off x="464621" y="6546610"/>
            <a:ext cx="2133600" cy="123111"/>
          </a:xfrm>
        </p:spPr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 dirty="0"/>
          </a:p>
        </p:txBody>
      </p:sp>
      <p:sp>
        <p:nvSpPr>
          <p:cNvPr id="34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464621" y="6308779"/>
            <a:ext cx="2895600" cy="123111"/>
          </a:xfrm>
        </p:spPr>
        <p:txBody>
          <a:bodyPr/>
          <a:lstStyle/>
          <a:p>
            <a:r>
              <a:rPr lang="de-DE" dirty="0"/>
              <a:t>M. Hiller | Zwischenvortrag zur Masterarbeit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7584" y="1291070"/>
            <a:ext cx="7416824" cy="462659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71600" y="1434902"/>
            <a:ext cx="3888432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600"/>
              </a:spcAft>
              <a:buClr>
                <a:srgbClr val="00406F"/>
              </a:buClr>
              <a:buSzPct val="75000"/>
            </a:pPr>
            <a:r>
              <a:rPr lang="de-DE" sz="2400" b="1" dirty="0">
                <a:solidFill>
                  <a:schemeClr val="tx2"/>
                </a:solidFill>
              </a:rPr>
              <a:t>„Bring mir bitte eine </a:t>
            </a:r>
          </a:p>
          <a:p>
            <a:pPr defTabSz="358775" eaLnBrk="0" hangingPunct="0">
              <a:spcAft>
                <a:spcPts val="600"/>
              </a:spcAft>
              <a:buClr>
                <a:srgbClr val="00406F"/>
              </a:buClr>
              <a:buSzPct val="75000"/>
            </a:pPr>
            <a:r>
              <a:rPr lang="de-DE" sz="2400" b="1" dirty="0">
                <a:solidFill>
                  <a:schemeClr val="tx2"/>
                </a:solidFill>
              </a:rPr>
              <a:t>  Tasse frischen </a:t>
            </a:r>
          </a:p>
          <a:p>
            <a:pPr defTabSz="358775" eaLnBrk="0" hangingPunct="0">
              <a:spcAft>
                <a:spcPts val="600"/>
              </a:spcAft>
              <a:buClr>
                <a:srgbClr val="00406F"/>
              </a:buClr>
              <a:buSzPct val="75000"/>
            </a:pPr>
            <a:r>
              <a:rPr lang="de-DE" sz="2400" b="1" dirty="0">
                <a:solidFill>
                  <a:schemeClr val="tx2"/>
                </a:solidFill>
              </a:rPr>
              <a:t>  Kaffee!“</a:t>
            </a:r>
          </a:p>
          <a:p>
            <a:pPr defTabSz="358775" eaLnBrk="0" hangingPunct="0">
              <a:spcAft>
                <a:spcPts val="600"/>
              </a:spcAft>
              <a:buClr>
                <a:srgbClr val="00406F"/>
              </a:buClr>
              <a:buSzPct val="75000"/>
            </a:pPr>
            <a:endParaRPr lang="de-DE" sz="2400" b="1" dirty="0">
              <a:solidFill>
                <a:schemeClr val="tx2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732240" y="5882390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900" kern="0" dirty="0">
                <a:solidFill>
                  <a:srgbClr val="000000"/>
                </a:solidFill>
                <a:latin typeface="Arial"/>
              </a:rPr>
              <a:t>[</a:t>
            </a:r>
            <a:r>
              <a:rPr lang="de-DE" sz="900" kern="0" dirty="0" err="1">
                <a:solidFill>
                  <a:srgbClr val="000000"/>
                </a:solidFill>
                <a:latin typeface="Arial"/>
              </a:rPr>
              <a:t>Chuckman</a:t>
            </a:r>
            <a:r>
              <a:rPr lang="de-DE" sz="900" kern="0" dirty="0">
                <a:solidFill>
                  <a:srgbClr val="000000"/>
                </a:solidFill>
                <a:latin typeface="Arial"/>
              </a:rPr>
              <a:t> – </a:t>
            </a:r>
            <a:r>
              <a:rPr lang="de-DE" sz="900" kern="0" dirty="0" err="1">
                <a:solidFill>
                  <a:srgbClr val="000000"/>
                </a:solidFill>
                <a:latin typeface="Arial"/>
              </a:rPr>
              <a:t>CoffeeRobot</a:t>
            </a:r>
            <a:r>
              <a:rPr lang="de-DE" sz="900" kern="0" dirty="0">
                <a:solidFill>
                  <a:srgbClr val="000000"/>
                </a:solidFill>
                <a:latin typeface="Arial"/>
              </a:rPr>
              <a:t>]</a:t>
            </a:r>
            <a:endParaRPr lang="en-GB" sz="900" kern="0" dirty="0" err="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5858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OpenSLAM</a:t>
            </a:r>
            <a:r>
              <a:rPr lang="de-DE" dirty="0"/>
              <a:t> – </a:t>
            </a:r>
            <a:r>
              <a:rPr lang="de-DE" dirty="0" err="1"/>
              <a:t>GMapping</a:t>
            </a:r>
            <a:r>
              <a:rPr lang="de-DE" dirty="0"/>
              <a:t> 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6725" y="1196752"/>
            <a:ext cx="8208000" cy="4536604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Ergebnisse</a:t>
            </a:r>
          </a:p>
          <a:p>
            <a:pPr lvl="1"/>
            <a:r>
              <a:rPr lang="de-DE" dirty="0" err="1"/>
              <a:t>GMapping</a:t>
            </a:r>
            <a:r>
              <a:rPr lang="de-DE" dirty="0"/>
              <a:t>: </a:t>
            </a:r>
            <a:r>
              <a:rPr lang="de-DE" dirty="0" err="1"/>
              <a:t>OpenSource</a:t>
            </a:r>
            <a:r>
              <a:rPr lang="de-DE" dirty="0"/>
              <a:t> Lösung (C++)</a:t>
            </a:r>
          </a:p>
          <a:p>
            <a:pPr lvl="1"/>
            <a:r>
              <a:rPr lang="de-DE" dirty="0"/>
              <a:t>Wrapper für ROS (</a:t>
            </a:r>
            <a:r>
              <a:rPr lang="de-DE" dirty="0" err="1"/>
              <a:t>Robotic</a:t>
            </a:r>
            <a:r>
              <a:rPr lang="de-DE" dirty="0"/>
              <a:t> Operating System) verfügbar</a:t>
            </a:r>
          </a:p>
          <a:p>
            <a:pPr marL="360363" lvl="1" indent="0">
              <a:buNone/>
            </a:pPr>
            <a:endParaRPr lang="de-DE" sz="1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/>
              <a:t>M. Hiller | Zwischenvortrag zur Masterarbeit </a:t>
            </a:r>
          </a:p>
        </p:txBody>
      </p:sp>
      <p:pic>
        <p:nvPicPr>
          <p:cNvPr id="10" name="Picture 2" descr="E:\Screenshots_Ubuntu_Robolab\rviz_screenshot_2016_12_15-15_15_14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666666"/>
              </a:clrFrom>
              <a:clrTo>
                <a:srgbClr val="666666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24" t="12229" r="12421" b="11257"/>
          <a:stretch/>
        </p:blipFill>
        <p:spPr bwMode="auto">
          <a:xfrm rot="5400000">
            <a:off x="3086881" y="1385728"/>
            <a:ext cx="3330277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039523" y="5751166"/>
            <a:ext cx="354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1400" b="1" kern="0" dirty="0">
                <a:solidFill>
                  <a:srgbClr val="000000"/>
                </a:solidFill>
                <a:latin typeface="Arial"/>
              </a:rPr>
              <a:t>Abschnitt des Lehrstuhls LIKE</a:t>
            </a:r>
            <a:endParaRPr lang="de-DE" sz="1400" kern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4985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337" t="11119" r="23337" b="10855"/>
          <a:stretch/>
        </p:blipFill>
        <p:spPr bwMode="auto">
          <a:xfrm>
            <a:off x="395536" y="2420889"/>
            <a:ext cx="7059561" cy="333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OpenSLAM</a:t>
            </a:r>
            <a:r>
              <a:rPr lang="de-DE" dirty="0"/>
              <a:t> – </a:t>
            </a:r>
            <a:r>
              <a:rPr lang="de-DE" dirty="0" err="1"/>
              <a:t>GMapping</a:t>
            </a:r>
            <a:r>
              <a:rPr lang="de-DE" dirty="0"/>
              <a:t> 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6725" y="1196752"/>
            <a:ext cx="8208000" cy="4536604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Ergebnisse</a:t>
            </a:r>
          </a:p>
          <a:p>
            <a:pPr marL="360362" lvl="2" indent="0">
              <a:buNone/>
            </a:pPr>
            <a:r>
              <a:rPr lang="de-DE" dirty="0"/>
              <a:t>Vergleich mit Raummodell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/>
              <a:t>M. Hiller | Zwischenvortrag zur Masterarbeit 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039523" y="5751166"/>
            <a:ext cx="354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1400" b="1" kern="0" dirty="0" err="1">
                <a:solidFill>
                  <a:srgbClr val="000000"/>
                </a:solidFill>
                <a:latin typeface="Arial"/>
              </a:rPr>
              <a:t>RoboLab</a:t>
            </a:r>
            <a:r>
              <a:rPr lang="de-DE" sz="1400" b="1" kern="0" dirty="0">
                <a:solidFill>
                  <a:srgbClr val="000000"/>
                </a:solidFill>
                <a:latin typeface="Arial"/>
              </a:rPr>
              <a:t> am LIKE</a:t>
            </a:r>
            <a:endParaRPr lang="de-DE" sz="1400" kern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0983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6" t="45768" r="23535" b="26440"/>
          <a:stretch/>
        </p:blipFill>
        <p:spPr bwMode="auto">
          <a:xfrm>
            <a:off x="2039524" y="2420889"/>
            <a:ext cx="5415573" cy="333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OpenSLAM</a:t>
            </a:r>
            <a:r>
              <a:rPr lang="de-DE" dirty="0"/>
              <a:t> – </a:t>
            </a:r>
            <a:r>
              <a:rPr lang="de-DE" dirty="0" err="1"/>
              <a:t>GMapping</a:t>
            </a:r>
            <a:r>
              <a:rPr lang="de-DE" dirty="0"/>
              <a:t> 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6725" y="1196752"/>
            <a:ext cx="8208000" cy="4536604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Parameterabhängigkeit</a:t>
            </a:r>
          </a:p>
          <a:p>
            <a:pPr marL="360362" lvl="2" indent="0">
              <a:buNone/>
            </a:pPr>
            <a:r>
              <a:rPr lang="de-DE" dirty="0"/>
              <a:t>Ziel: Optimale Parameterwahl</a:t>
            </a:r>
          </a:p>
          <a:p>
            <a:pPr marL="360362" lvl="2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b="1" dirty="0"/>
              <a:t>Erweiterung um Analyse-Schnittstelle notwendig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/>
              <a:t>M. Hiller | Zwischenvortrag zur Masterarbeit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9523" y="5751166"/>
            <a:ext cx="354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1400" b="1" kern="0" dirty="0">
                <a:solidFill>
                  <a:srgbClr val="000000"/>
                </a:solidFill>
                <a:latin typeface="Arial"/>
              </a:rPr>
              <a:t>Abschnitt des Lehrstuhls LIKE</a:t>
            </a:r>
            <a:endParaRPr lang="de-DE" sz="1400" kern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1806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GB" dirty="0"/>
          </a:p>
        </p:txBody>
      </p:sp>
      <p:sp>
        <p:nvSpPr>
          <p:cNvPr id="33" name="Datumsplatzhalter 4"/>
          <p:cNvSpPr>
            <a:spLocks noGrp="1"/>
          </p:cNvSpPr>
          <p:nvPr>
            <p:ph type="dt" sz="half" idx="12"/>
          </p:nvPr>
        </p:nvSpPr>
        <p:spPr>
          <a:xfrm>
            <a:off x="464621" y="6546610"/>
            <a:ext cx="2133600" cy="123111"/>
          </a:xfrm>
        </p:spPr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 dirty="0"/>
          </a:p>
        </p:txBody>
      </p:sp>
      <p:sp>
        <p:nvSpPr>
          <p:cNvPr id="34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464621" y="6308779"/>
            <a:ext cx="2895600" cy="123111"/>
          </a:xfrm>
        </p:spPr>
        <p:txBody>
          <a:bodyPr/>
          <a:lstStyle/>
          <a:p>
            <a:r>
              <a:rPr lang="de-DE" dirty="0"/>
              <a:t>M. Hiller | Zwischenvortrag zur Masterarbeit </a:t>
            </a:r>
          </a:p>
        </p:txBody>
      </p:sp>
      <p:sp>
        <p:nvSpPr>
          <p:cNvPr id="30" name="Inhaltsplatzhalter 11"/>
          <p:cNvSpPr txBox="1">
            <a:spLocks/>
          </p:cNvSpPr>
          <p:nvPr/>
        </p:nvSpPr>
        <p:spPr>
          <a:xfrm>
            <a:off x="574452" y="1162570"/>
            <a:ext cx="8246020" cy="4786710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Motivation der Thematik</a:t>
            </a:r>
            <a:endParaRPr lang="de-DE" sz="800" dirty="0">
              <a:solidFill>
                <a:srgbClr val="002060">
                  <a:alpha val="30000"/>
                </a:srgbClr>
              </a:solidFill>
            </a:endParaRP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Problemstellung und Ziele</a:t>
            </a:r>
            <a:endParaRPr lang="de-DE" sz="800" dirty="0"/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Sensorik der Roboterplattform</a:t>
            </a: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Karten-Repräsentation</a:t>
            </a:r>
          </a:p>
          <a:p>
            <a:r>
              <a:rPr lang="de-DE" dirty="0" err="1">
                <a:solidFill>
                  <a:srgbClr val="002060">
                    <a:alpha val="30000"/>
                  </a:srgbClr>
                </a:solidFill>
              </a:rPr>
              <a:t>OpenSLAM</a:t>
            </a:r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 – </a:t>
            </a:r>
            <a:r>
              <a:rPr lang="de-DE" dirty="0" err="1">
                <a:solidFill>
                  <a:srgbClr val="002060">
                    <a:alpha val="30000"/>
                  </a:srgbClr>
                </a:solidFill>
              </a:rPr>
              <a:t>GMapping</a:t>
            </a:r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 </a:t>
            </a:r>
          </a:p>
          <a:p>
            <a:r>
              <a:rPr lang="de-DE" dirty="0"/>
              <a:t>Global MI </a:t>
            </a:r>
            <a:r>
              <a:rPr lang="de-DE" dirty="0" err="1"/>
              <a:t>OpenSLAM</a:t>
            </a:r>
            <a:endParaRPr lang="de-DE" dirty="0"/>
          </a:p>
          <a:p>
            <a:pPr lvl="1"/>
            <a:r>
              <a:rPr lang="de-DE" dirty="0"/>
              <a:t>Globale Referenz</a:t>
            </a:r>
          </a:p>
          <a:p>
            <a:pPr lvl="1"/>
            <a:r>
              <a:rPr lang="de-DE" dirty="0"/>
              <a:t>Integration bestehender Karten-Informationen</a:t>
            </a: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Zusammenfassung</a:t>
            </a:r>
          </a:p>
        </p:txBody>
      </p:sp>
    </p:spTree>
    <p:extLst>
      <p:ext uri="{BB962C8B-B14F-4D97-AF65-F5344CB8AC3E}">
        <p14:creationId xmlns:p14="http://schemas.microsoft.com/office/powerpoint/2010/main" val="3838629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haltsplatzhalter 9"/>
          <p:cNvSpPr txBox="1">
            <a:spLocks/>
          </p:cNvSpPr>
          <p:nvPr/>
        </p:nvSpPr>
        <p:spPr bwMode="auto">
          <a:xfrm>
            <a:off x="476548" y="1203716"/>
            <a:ext cx="8208000" cy="4824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8775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de-DE" b="1" dirty="0"/>
              <a:t>Derzeit: Lokale Kartenrepräsentation</a:t>
            </a:r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sz="2400" b="1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 MI </a:t>
            </a:r>
            <a:r>
              <a:rPr lang="de-DE" dirty="0" err="1"/>
              <a:t>OpenSLAM</a:t>
            </a:r>
            <a:endParaRPr lang="en-GB" dirty="0"/>
          </a:p>
        </p:txBody>
      </p:sp>
      <p:sp>
        <p:nvSpPr>
          <p:cNvPr id="33" name="Datumsplatzhalter 4"/>
          <p:cNvSpPr>
            <a:spLocks noGrp="1"/>
          </p:cNvSpPr>
          <p:nvPr>
            <p:ph type="dt" sz="half" idx="12"/>
          </p:nvPr>
        </p:nvSpPr>
        <p:spPr>
          <a:xfrm>
            <a:off x="464621" y="6546610"/>
            <a:ext cx="2133600" cy="123111"/>
          </a:xfrm>
        </p:spPr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 dirty="0"/>
          </a:p>
        </p:txBody>
      </p:sp>
      <p:sp>
        <p:nvSpPr>
          <p:cNvPr id="34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464621" y="6308779"/>
            <a:ext cx="2895600" cy="123111"/>
          </a:xfrm>
        </p:spPr>
        <p:txBody>
          <a:bodyPr/>
          <a:lstStyle/>
          <a:p>
            <a:r>
              <a:rPr lang="de-DE" dirty="0"/>
              <a:t>M. Hiller | Zwischenvortrag zur Masterarbeit 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3692615" y="1905799"/>
            <a:ext cx="1603550" cy="1667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042857" y="1555729"/>
            <a:ext cx="1602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002060"/>
                </a:solidFill>
                <a:latin typeface="+mn-lt"/>
                <a:ea typeface="ＭＳ Ｐゴシック" pitchFamily="-106" charset="-128"/>
                <a:cs typeface="ＭＳ Ｐゴシック" pitchFamily="-110" charset="-128"/>
              </a:rPr>
              <a:t>Roboterplattform</a:t>
            </a:r>
            <a:endParaRPr lang="en-GB" b="1" dirty="0">
              <a:solidFill>
                <a:srgbClr val="002060"/>
              </a:solidFill>
              <a:latin typeface="+mn-lt"/>
              <a:ea typeface="ＭＳ Ｐゴシック" pitchFamily="-106" charset="-128"/>
              <a:cs typeface="ＭＳ Ｐゴシック" pitchFamily="-110" charset="-128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948927" y="2707857"/>
            <a:ext cx="3600400" cy="498943"/>
          </a:xfrm>
          <a:prstGeom prst="roundRect">
            <a:avLst>
              <a:gd name="adj" fmla="val 0"/>
            </a:avLst>
          </a:prstGeom>
          <a:solidFill>
            <a:srgbClr val="95BBE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Fusion der </a:t>
            </a:r>
            <a:r>
              <a:rPr lang="de-DE" sz="1400" b="1" dirty="0" err="1">
                <a:solidFill>
                  <a:srgbClr val="002060"/>
                </a:solidFill>
              </a:rPr>
              <a:t>Robotersensorik</a:t>
            </a:r>
            <a:endParaRPr lang="en-GB" sz="1600" b="1" dirty="0">
              <a:solidFill>
                <a:srgbClr val="00206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1921035" y="3499945"/>
            <a:ext cx="1656184" cy="577127"/>
          </a:xfrm>
          <a:prstGeom prst="roundRect">
            <a:avLst>
              <a:gd name="adj" fmla="val 0"/>
            </a:avLst>
          </a:prstGeom>
          <a:solidFill>
            <a:srgbClr val="95BBE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rgbClr val="002060"/>
                </a:solidFill>
              </a:rPr>
              <a:t>OpenSLAM</a:t>
            </a:r>
            <a:endParaRPr lang="en-GB" sz="1400" b="1" dirty="0">
              <a:solidFill>
                <a:srgbClr val="002060"/>
              </a:solidFill>
            </a:endParaRPr>
          </a:p>
        </p:txBody>
      </p:sp>
      <p:cxnSp>
        <p:nvCxnSpPr>
          <p:cNvPr id="13" name="Gerade Verbindung mit Pfeil 12"/>
          <p:cNvCxnSpPr>
            <a:stCxn id="11" idx="2"/>
            <a:endCxn id="12" idx="0"/>
          </p:cNvCxnSpPr>
          <p:nvPr/>
        </p:nvCxnSpPr>
        <p:spPr>
          <a:xfrm>
            <a:off x="2749127" y="3206800"/>
            <a:ext cx="0" cy="293145"/>
          </a:xfrm>
          <a:prstGeom prst="straightConnector1">
            <a:avLst/>
          </a:prstGeom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bgerundetes Rechteck 13"/>
          <p:cNvSpPr/>
          <p:nvPr/>
        </p:nvSpPr>
        <p:spPr>
          <a:xfrm>
            <a:off x="980739" y="1915769"/>
            <a:ext cx="1008112" cy="431775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Laser</a:t>
            </a:r>
            <a:endParaRPr lang="en-GB" sz="1400" b="1" dirty="0">
              <a:solidFill>
                <a:srgbClr val="002060"/>
              </a:solidFill>
            </a:endParaRPr>
          </a:p>
        </p:txBody>
      </p:sp>
      <p:sp>
        <p:nvSpPr>
          <p:cNvPr id="15" name="Abgerundetes Rechteck 14"/>
          <p:cNvSpPr/>
          <p:nvPr/>
        </p:nvSpPr>
        <p:spPr>
          <a:xfrm>
            <a:off x="2069243" y="1915769"/>
            <a:ext cx="1359768" cy="431775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Encoder</a:t>
            </a:r>
            <a:endParaRPr lang="en-GB" sz="1400" b="1" dirty="0">
              <a:solidFill>
                <a:srgbClr val="002060"/>
              </a:solidFill>
            </a:endParaRPr>
          </a:p>
        </p:txBody>
      </p:sp>
      <p:sp>
        <p:nvSpPr>
          <p:cNvPr id="16" name="Abgerundetes Rechteck 15"/>
          <p:cNvSpPr/>
          <p:nvPr/>
        </p:nvSpPr>
        <p:spPr>
          <a:xfrm>
            <a:off x="3516159" y="1915200"/>
            <a:ext cx="1008112" cy="431775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IMU</a:t>
            </a:r>
            <a:endParaRPr lang="en-GB" sz="1400" b="1" dirty="0">
              <a:solidFill>
                <a:srgbClr val="002060"/>
              </a:solidFill>
            </a:endParaRPr>
          </a:p>
        </p:txBody>
      </p:sp>
      <p:cxnSp>
        <p:nvCxnSpPr>
          <p:cNvPr id="17" name="Gerade Verbindung mit Pfeil 16"/>
          <p:cNvCxnSpPr>
            <a:stCxn id="14" idx="2"/>
          </p:cNvCxnSpPr>
          <p:nvPr/>
        </p:nvCxnSpPr>
        <p:spPr>
          <a:xfrm>
            <a:off x="1484795" y="2347544"/>
            <a:ext cx="0" cy="360313"/>
          </a:xfrm>
          <a:prstGeom prst="straightConnector1">
            <a:avLst/>
          </a:prstGeom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stCxn id="15" idx="2"/>
            <a:endCxn id="11" idx="0"/>
          </p:cNvCxnSpPr>
          <p:nvPr/>
        </p:nvCxnSpPr>
        <p:spPr>
          <a:xfrm>
            <a:off x="2749127" y="2347544"/>
            <a:ext cx="0" cy="360313"/>
          </a:xfrm>
          <a:prstGeom prst="straightConnector1">
            <a:avLst/>
          </a:prstGeom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stCxn id="16" idx="2"/>
          </p:cNvCxnSpPr>
          <p:nvPr/>
        </p:nvCxnSpPr>
        <p:spPr>
          <a:xfrm>
            <a:off x="4020215" y="2346975"/>
            <a:ext cx="0" cy="360313"/>
          </a:xfrm>
          <a:prstGeom prst="straightConnector1">
            <a:avLst/>
          </a:prstGeom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/>
          <p:cNvSpPr/>
          <p:nvPr/>
        </p:nvSpPr>
        <p:spPr bwMode="auto">
          <a:xfrm>
            <a:off x="1741015" y="4653136"/>
            <a:ext cx="2016224" cy="648072"/>
          </a:xfrm>
          <a:prstGeom prst="rect">
            <a:avLst/>
          </a:prstGeom>
          <a:solidFill>
            <a:schemeClr val="accent6"/>
          </a:solidFill>
          <a:ln w="1905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rPr>
              <a:t>Lokale</a:t>
            </a:r>
            <a:r>
              <a:rPr kumimoji="0" lang="de-DE" sz="14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rPr>
              <a:t> </a:t>
            </a: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rPr>
              <a:t>Kartenrepräsentation</a:t>
            </a:r>
            <a:endParaRPr kumimoji="0" lang="en-GB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cxnSp>
        <p:nvCxnSpPr>
          <p:cNvPr id="22" name="Gerade Verbindung mit Pfeil 21"/>
          <p:cNvCxnSpPr>
            <a:stCxn id="12" idx="2"/>
            <a:endCxn id="21" idx="0"/>
          </p:cNvCxnSpPr>
          <p:nvPr/>
        </p:nvCxnSpPr>
        <p:spPr>
          <a:xfrm>
            <a:off x="2749127" y="4077072"/>
            <a:ext cx="0" cy="576064"/>
          </a:xfrm>
          <a:prstGeom prst="straightConnector1">
            <a:avLst/>
          </a:prstGeom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692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haltsplatzhalter 9"/>
          <p:cNvSpPr txBox="1">
            <a:spLocks/>
          </p:cNvSpPr>
          <p:nvPr/>
        </p:nvSpPr>
        <p:spPr bwMode="auto">
          <a:xfrm>
            <a:off x="476548" y="1203716"/>
            <a:ext cx="8208000" cy="4824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8775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de-DE" b="1" dirty="0"/>
              <a:t>Erweiterung 1: Initialisierung mit bekannter Pose</a:t>
            </a:r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sz="2400" b="1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 MI </a:t>
            </a:r>
            <a:r>
              <a:rPr lang="de-DE" dirty="0" err="1"/>
              <a:t>OpenSLAM</a:t>
            </a:r>
            <a:endParaRPr lang="en-GB" dirty="0"/>
          </a:p>
        </p:txBody>
      </p:sp>
      <p:sp>
        <p:nvSpPr>
          <p:cNvPr id="33" name="Datumsplatzhalter 4"/>
          <p:cNvSpPr>
            <a:spLocks noGrp="1"/>
          </p:cNvSpPr>
          <p:nvPr>
            <p:ph type="dt" sz="half" idx="12"/>
          </p:nvPr>
        </p:nvSpPr>
        <p:spPr>
          <a:xfrm>
            <a:off x="464621" y="6546610"/>
            <a:ext cx="2133600" cy="123111"/>
          </a:xfrm>
        </p:spPr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 dirty="0"/>
          </a:p>
        </p:txBody>
      </p:sp>
      <p:sp>
        <p:nvSpPr>
          <p:cNvPr id="34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464621" y="6308779"/>
            <a:ext cx="2895600" cy="123111"/>
          </a:xfrm>
        </p:spPr>
        <p:txBody>
          <a:bodyPr/>
          <a:lstStyle/>
          <a:p>
            <a:r>
              <a:rPr lang="de-DE" dirty="0"/>
              <a:t>M. Hiller | Zwischenvortrag zur Masterarbeit 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3692615" y="1905799"/>
            <a:ext cx="1603550" cy="1667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042857" y="1555729"/>
            <a:ext cx="1602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002060"/>
                </a:solidFill>
                <a:latin typeface="+mn-lt"/>
                <a:ea typeface="ＭＳ Ｐゴシック" pitchFamily="-106" charset="-128"/>
                <a:cs typeface="ＭＳ Ｐゴシック" pitchFamily="-110" charset="-128"/>
              </a:rPr>
              <a:t>Roboterplattform</a:t>
            </a:r>
            <a:endParaRPr lang="en-GB" b="1" dirty="0">
              <a:solidFill>
                <a:srgbClr val="002060"/>
              </a:solidFill>
              <a:latin typeface="+mn-lt"/>
              <a:ea typeface="ＭＳ Ｐゴシック" pitchFamily="-106" charset="-128"/>
              <a:cs typeface="ＭＳ Ｐゴシック" pitchFamily="-110" charset="-128"/>
            </a:endParaRPr>
          </a:p>
        </p:txBody>
      </p:sp>
      <p:sp>
        <p:nvSpPr>
          <p:cNvPr id="15" name="Abgerundetes Rechteck 14"/>
          <p:cNvSpPr/>
          <p:nvPr/>
        </p:nvSpPr>
        <p:spPr>
          <a:xfrm>
            <a:off x="948927" y="2707857"/>
            <a:ext cx="3600400" cy="498943"/>
          </a:xfrm>
          <a:prstGeom prst="roundRect">
            <a:avLst>
              <a:gd name="adj" fmla="val 0"/>
            </a:avLst>
          </a:prstGeom>
          <a:solidFill>
            <a:srgbClr val="95BBE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Fusion der </a:t>
            </a:r>
            <a:r>
              <a:rPr lang="de-DE" sz="1400" b="1" dirty="0" err="1">
                <a:solidFill>
                  <a:srgbClr val="002060"/>
                </a:solidFill>
              </a:rPr>
              <a:t>Robotersensorik</a:t>
            </a:r>
            <a:endParaRPr lang="en-GB" sz="1600" b="1" dirty="0">
              <a:solidFill>
                <a:srgbClr val="002060"/>
              </a:solidFill>
            </a:endParaRPr>
          </a:p>
        </p:txBody>
      </p:sp>
      <p:cxnSp>
        <p:nvCxnSpPr>
          <p:cNvPr id="17" name="Gerade Verbindung mit Pfeil 16"/>
          <p:cNvCxnSpPr>
            <a:stCxn id="15" idx="2"/>
            <a:endCxn id="16" idx="0"/>
          </p:cNvCxnSpPr>
          <p:nvPr/>
        </p:nvCxnSpPr>
        <p:spPr>
          <a:xfrm>
            <a:off x="2749127" y="3206800"/>
            <a:ext cx="0" cy="293145"/>
          </a:xfrm>
          <a:prstGeom prst="straightConnector1">
            <a:avLst/>
          </a:prstGeom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bgerundetes Rechteck 17"/>
          <p:cNvSpPr/>
          <p:nvPr/>
        </p:nvSpPr>
        <p:spPr>
          <a:xfrm>
            <a:off x="980739" y="1915769"/>
            <a:ext cx="1008112" cy="431775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Laser</a:t>
            </a:r>
            <a:endParaRPr lang="en-GB" sz="1400" b="1" dirty="0">
              <a:solidFill>
                <a:srgbClr val="002060"/>
              </a:solidFill>
            </a:endParaRPr>
          </a:p>
        </p:txBody>
      </p:sp>
      <p:sp>
        <p:nvSpPr>
          <p:cNvPr id="20" name="Abgerundetes Rechteck 19"/>
          <p:cNvSpPr/>
          <p:nvPr/>
        </p:nvSpPr>
        <p:spPr>
          <a:xfrm>
            <a:off x="2069243" y="1915769"/>
            <a:ext cx="1359768" cy="431775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Encoder</a:t>
            </a:r>
            <a:endParaRPr lang="en-GB" sz="1400" b="1" dirty="0">
              <a:solidFill>
                <a:srgbClr val="002060"/>
              </a:solidFill>
            </a:endParaRPr>
          </a:p>
        </p:txBody>
      </p:sp>
      <p:sp>
        <p:nvSpPr>
          <p:cNvPr id="21" name="Abgerundetes Rechteck 20"/>
          <p:cNvSpPr/>
          <p:nvPr/>
        </p:nvSpPr>
        <p:spPr>
          <a:xfrm>
            <a:off x="3516159" y="1915200"/>
            <a:ext cx="1008112" cy="431775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IMU</a:t>
            </a:r>
            <a:endParaRPr lang="en-GB" sz="1400" b="1" dirty="0">
              <a:solidFill>
                <a:srgbClr val="002060"/>
              </a:solidFill>
            </a:endParaRPr>
          </a:p>
        </p:txBody>
      </p:sp>
      <p:cxnSp>
        <p:nvCxnSpPr>
          <p:cNvPr id="22" name="Gerade Verbindung mit Pfeil 21"/>
          <p:cNvCxnSpPr>
            <a:stCxn id="18" idx="2"/>
          </p:cNvCxnSpPr>
          <p:nvPr/>
        </p:nvCxnSpPr>
        <p:spPr>
          <a:xfrm>
            <a:off x="1484795" y="2347544"/>
            <a:ext cx="0" cy="360313"/>
          </a:xfrm>
          <a:prstGeom prst="straightConnector1">
            <a:avLst/>
          </a:prstGeom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0" idx="2"/>
            <a:endCxn id="15" idx="0"/>
          </p:cNvCxnSpPr>
          <p:nvPr/>
        </p:nvCxnSpPr>
        <p:spPr>
          <a:xfrm>
            <a:off x="2749127" y="2347544"/>
            <a:ext cx="0" cy="360313"/>
          </a:xfrm>
          <a:prstGeom prst="straightConnector1">
            <a:avLst/>
          </a:prstGeom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stCxn id="21" idx="2"/>
          </p:cNvCxnSpPr>
          <p:nvPr/>
        </p:nvCxnSpPr>
        <p:spPr>
          <a:xfrm>
            <a:off x="4020215" y="2346975"/>
            <a:ext cx="0" cy="360313"/>
          </a:xfrm>
          <a:prstGeom prst="straightConnector1">
            <a:avLst/>
          </a:prstGeom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/>
          <p:cNvSpPr/>
          <p:nvPr/>
        </p:nvSpPr>
        <p:spPr bwMode="auto">
          <a:xfrm>
            <a:off x="1741015" y="4653136"/>
            <a:ext cx="2016224" cy="648072"/>
          </a:xfrm>
          <a:prstGeom prst="rect">
            <a:avLst/>
          </a:prstGeom>
          <a:solidFill>
            <a:schemeClr val="accent6"/>
          </a:solidFill>
          <a:ln w="1905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de-DE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rPr>
              <a:t>Globale</a:t>
            </a: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rPr>
              <a:t> Kartenrepräsentation</a:t>
            </a:r>
            <a:endParaRPr kumimoji="0" lang="en-GB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cxnSp>
        <p:nvCxnSpPr>
          <p:cNvPr id="26" name="Gerade Verbindung mit Pfeil 25"/>
          <p:cNvCxnSpPr>
            <a:stCxn id="16" idx="2"/>
            <a:endCxn id="25" idx="0"/>
          </p:cNvCxnSpPr>
          <p:nvPr/>
        </p:nvCxnSpPr>
        <p:spPr>
          <a:xfrm>
            <a:off x="2749127" y="4077072"/>
            <a:ext cx="0" cy="576064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Abgerundetes Rechteck 15"/>
          <p:cNvSpPr/>
          <p:nvPr/>
        </p:nvSpPr>
        <p:spPr>
          <a:xfrm>
            <a:off x="1921035" y="3499945"/>
            <a:ext cx="1656184" cy="577127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Global MI </a:t>
            </a:r>
            <a:r>
              <a:rPr lang="de-DE" sz="1400" b="1" dirty="0" err="1">
                <a:solidFill>
                  <a:srgbClr val="002060"/>
                </a:solidFill>
              </a:rPr>
              <a:t>OpenSLAM</a:t>
            </a:r>
            <a:endParaRPr lang="en-GB" sz="1400" b="1" dirty="0">
              <a:solidFill>
                <a:srgbClr val="002060"/>
              </a:solidFill>
            </a:endParaRPr>
          </a:p>
        </p:txBody>
      </p:sp>
      <p:sp>
        <p:nvSpPr>
          <p:cNvPr id="35" name="Ellipse 34"/>
          <p:cNvSpPr/>
          <p:nvPr/>
        </p:nvSpPr>
        <p:spPr bwMode="auto">
          <a:xfrm>
            <a:off x="395536" y="3515409"/>
            <a:ext cx="1008112" cy="561663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400" b="1" dirty="0" err="1">
                <a:solidFill>
                  <a:srgbClr val="002060"/>
                </a:solidFill>
                <a:latin typeface="+mn-lt"/>
              </a:rPr>
              <a:t>globalePose</a:t>
            </a:r>
            <a:endParaRPr lang="en-GB" sz="1400" b="1" dirty="0">
              <a:solidFill>
                <a:srgbClr val="002060"/>
              </a:solidFill>
              <a:latin typeface="+mn-lt"/>
            </a:endParaRPr>
          </a:p>
        </p:txBody>
      </p:sp>
      <p:cxnSp>
        <p:nvCxnSpPr>
          <p:cNvPr id="36" name="Gerade Verbindung mit Pfeil 35"/>
          <p:cNvCxnSpPr>
            <a:stCxn id="35" idx="6"/>
          </p:cNvCxnSpPr>
          <p:nvPr/>
        </p:nvCxnSpPr>
        <p:spPr>
          <a:xfrm flipV="1">
            <a:off x="1403648" y="3796240"/>
            <a:ext cx="517387" cy="1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34280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haltsplatzhalter 9"/>
          <p:cNvSpPr txBox="1">
            <a:spLocks/>
          </p:cNvSpPr>
          <p:nvPr/>
        </p:nvSpPr>
        <p:spPr bwMode="auto">
          <a:xfrm>
            <a:off x="476548" y="1203716"/>
            <a:ext cx="8208000" cy="4824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8775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b="1" dirty="0"/>
              <a:t>Erweiterung 2: Initialisierung mit bekannter Pose und rudimentärer Karte</a:t>
            </a:r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sz="2400" b="1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 MI </a:t>
            </a:r>
            <a:r>
              <a:rPr lang="de-DE" dirty="0" err="1"/>
              <a:t>OpenSLAM</a:t>
            </a:r>
            <a:endParaRPr lang="en-GB" dirty="0"/>
          </a:p>
        </p:txBody>
      </p:sp>
      <p:sp>
        <p:nvSpPr>
          <p:cNvPr id="33" name="Datumsplatzhalter 4"/>
          <p:cNvSpPr>
            <a:spLocks noGrp="1"/>
          </p:cNvSpPr>
          <p:nvPr>
            <p:ph type="dt" sz="half" idx="12"/>
          </p:nvPr>
        </p:nvSpPr>
        <p:spPr>
          <a:xfrm>
            <a:off x="464621" y="6546610"/>
            <a:ext cx="2133600" cy="123111"/>
          </a:xfrm>
        </p:spPr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 dirty="0"/>
          </a:p>
        </p:txBody>
      </p:sp>
      <p:sp>
        <p:nvSpPr>
          <p:cNvPr id="34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464621" y="6308779"/>
            <a:ext cx="2895600" cy="123111"/>
          </a:xfrm>
        </p:spPr>
        <p:txBody>
          <a:bodyPr/>
          <a:lstStyle/>
          <a:p>
            <a:r>
              <a:rPr lang="de-DE" dirty="0"/>
              <a:t>M. Hiller | Zwischenvortrag zur Masterarbeit 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3692615" y="1905799"/>
            <a:ext cx="1603550" cy="1667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042857" y="1555729"/>
            <a:ext cx="1602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002060"/>
                </a:solidFill>
                <a:latin typeface="+mn-lt"/>
                <a:ea typeface="ＭＳ Ｐゴシック" pitchFamily="-106" charset="-128"/>
                <a:cs typeface="ＭＳ Ｐゴシック" pitchFamily="-110" charset="-128"/>
              </a:rPr>
              <a:t>Roboterplattform</a:t>
            </a:r>
            <a:endParaRPr lang="en-GB" b="1" dirty="0">
              <a:solidFill>
                <a:srgbClr val="002060"/>
              </a:solidFill>
              <a:latin typeface="+mn-lt"/>
              <a:ea typeface="ＭＳ Ｐゴシック" pitchFamily="-106" charset="-128"/>
              <a:cs typeface="ＭＳ Ｐゴシック" pitchFamily="-110" charset="-128"/>
            </a:endParaRPr>
          </a:p>
        </p:txBody>
      </p:sp>
      <p:sp>
        <p:nvSpPr>
          <p:cNvPr id="15" name="Abgerundetes Rechteck 14"/>
          <p:cNvSpPr/>
          <p:nvPr/>
        </p:nvSpPr>
        <p:spPr>
          <a:xfrm>
            <a:off x="948927" y="2707857"/>
            <a:ext cx="3600400" cy="498943"/>
          </a:xfrm>
          <a:prstGeom prst="roundRect">
            <a:avLst>
              <a:gd name="adj" fmla="val 0"/>
            </a:avLst>
          </a:prstGeom>
          <a:solidFill>
            <a:srgbClr val="95BBE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Fusion der </a:t>
            </a:r>
            <a:r>
              <a:rPr lang="de-DE" sz="1400" b="1" dirty="0" err="1">
                <a:solidFill>
                  <a:srgbClr val="002060"/>
                </a:solidFill>
              </a:rPr>
              <a:t>Robotersensorik</a:t>
            </a:r>
            <a:endParaRPr lang="en-GB" sz="1600" b="1" dirty="0">
              <a:solidFill>
                <a:srgbClr val="002060"/>
              </a:solidFill>
            </a:endParaRPr>
          </a:p>
        </p:txBody>
      </p:sp>
      <p:cxnSp>
        <p:nvCxnSpPr>
          <p:cNvPr id="17" name="Gerade Verbindung mit Pfeil 16"/>
          <p:cNvCxnSpPr>
            <a:stCxn id="15" idx="2"/>
            <a:endCxn id="16" idx="0"/>
          </p:cNvCxnSpPr>
          <p:nvPr/>
        </p:nvCxnSpPr>
        <p:spPr>
          <a:xfrm>
            <a:off x="2749127" y="3206800"/>
            <a:ext cx="0" cy="293145"/>
          </a:xfrm>
          <a:prstGeom prst="straightConnector1">
            <a:avLst/>
          </a:prstGeom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bgerundetes Rechteck 17"/>
          <p:cNvSpPr/>
          <p:nvPr/>
        </p:nvSpPr>
        <p:spPr>
          <a:xfrm>
            <a:off x="980739" y="1915769"/>
            <a:ext cx="1008112" cy="431775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Laser</a:t>
            </a:r>
            <a:endParaRPr lang="en-GB" sz="1400" b="1" dirty="0">
              <a:solidFill>
                <a:srgbClr val="002060"/>
              </a:solidFill>
            </a:endParaRPr>
          </a:p>
        </p:txBody>
      </p:sp>
      <p:sp>
        <p:nvSpPr>
          <p:cNvPr id="20" name="Abgerundetes Rechteck 19"/>
          <p:cNvSpPr/>
          <p:nvPr/>
        </p:nvSpPr>
        <p:spPr>
          <a:xfrm>
            <a:off x="2069243" y="1915769"/>
            <a:ext cx="1359768" cy="431775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Encoder</a:t>
            </a:r>
            <a:endParaRPr lang="en-GB" sz="1400" b="1" dirty="0">
              <a:solidFill>
                <a:srgbClr val="002060"/>
              </a:solidFill>
            </a:endParaRPr>
          </a:p>
        </p:txBody>
      </p:sp>
      <p:sp>
        <p:nvSpPr>
          <p:cNvPr id="21" name="Abgerundetes Rechteck 20"/>
          <p:cNvSpPr/>
          <p:nvPr/>
        </p:nvSpPr>
        <p:spPr>
          <a:xfrm>
            <a:off x="3516159" y="1915200"/>
            <a:ext cx="1008112" cy="431775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IMU</a:t>
            </a:r>
            <a:endParaRPr lang="en-GB" sz="1400" b="1" dirty="0">
              <a:solidFill>
                <a:srgbClr val="002060"/>
              </a:solidFill>
            </a:endParaRPr>
          </a:p>
        </p:txBody>
      </p:sp>
      <p:cxnSp>
        <p:nvCxnSpPr>
          <p:cNvPr id="22" name="Gerade Verbindung mit Pfeil 21"/>
          <p:cNvCxnSpPr>
            <a:stCxn id="18" idx="2"/>
          </p:cNvCxnSpPr>
          <p:nvPr/>
        </p:nvCxnSpPr>
        <p:spPr>
          <a:xfrm>
            <a:off x="1484795" y="2347544"/>
            <a:ext cx="0" cy="360313"/>
          </a:xfrm>
          <a:prstGeom prst="straightConnector1">
            <a:avLst/>
          </a:prstGeom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0" idx="2"/>
            <a:endCxn id="15" idx="0"/>
          </p:cNvCxnSpPr>
          <p:nvPr/>
        </p:nvCxnSpPr>
        <p:spPr>
          <a:xfrm>
            <a:off x="2749127" y="2347544"/>
            <a:ext cx="0" cy="360313"/>
          </a:xfrm>
          <a:prstGeom prst="straightConnector1">
            <a:avLst/>
          </a:prstGeom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stCxn id="21" idx="2"/>
          </p:cNvCxnSpPr>
          <p:nvPr/>
        </p:nvCxnSpPr>
        <p:spPr>
          <a:xfrm>
            <a:off x="4020215" y="2346975"/>
            <a:ext cx="0" cy="360313"/>
          </a:xfrm>
          <a:prstGeom prst="straightConnector1">
            <a:avLst/>
          </a:prstGeom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/>
          <p:cNvSpPr/>
          <p:nvPr/>
        </p:nvSpPr>
        <p:spPr bwMode="auto">
          <a:xfrm>
            <a:off x="1741015" y="4653136"/>
            <a:ext cx="2016224" cy="648072"/>
          </a:xfrm>
          <a:prstGeom prst="rect">
            <a:avLst/>
          </a:prstGeom>
          <a:solidFill>
            <a:schemeClr val="accent6"/>
          </a:solidFill>
          <a:ln w="1905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de-DE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rPr>
              <a:t>Globale</a:t>
            </a: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rPr>
              <a:t> Kartenrepräsentation</a:t>
            </a:r>
            <a:endParaRPr kumimoji="0" lang="en-GB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cxnSp>
        <p:nvCxnSpPr>
          <p:cNvPr id="26" name="Gerade Verbindung mit Pfeil 25"/>
          <p:cNvCxnSpPr>
            <a:stCxn id="16" idx="2"/>
            <a:endCxn id="25" idx="0"/>
          </p:cNvCxnSpPr>
          <p:nvPr/>
        </p:nvCxnSpPr>
        <p:spPr>
          <a:xfrm>
            <a:off x="2749127" y="4077072"/>
            <a:ext cx="0" cy="576064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Abgerundetes Rechteck 15"/>
          <p:cNvSpPr/>
          <p:nvPr/>
        </p:nvSpPr>
        <p:spPr>
          <a:xfrm>
            <a:off x="1921035" y="3499945"/>
            <a:ext cx="1656184" cy="577127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Global MI </a:t>
            </a:r>
            <a:r>
              <a:rPr lang="de-DE" sz="1400" b="1" dirty="0" err="1">
                <a:solidFill>
                  <a:srgbClr val="002060"/>
                </a:solidFill>
              </a:rPr>
              <a:t>OpenSLAM</a:t>
            </a:r>
            <a:endParaRPr lang="en-GB" sz="1400" b="1" dirty="0">
              <a:solidFill>
                <a:srgbClr val="002060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5580112" y="1567036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002060"/>
                </a:solidFill>
                <a:latin typeface="+mn-lt"/>
                <a:ea typeface="ＭＳ Ｐゴシック" pitchFamily="-106" charset="-128"/>
                <a:cs typeface="ＭＳ Ｐゴシック" pitchFamily="-110" charset="-128"/>
              </a:rPr>
              <a:t>Weitere Informationsquellen</a:t>
            </a:r>
            <a:endParaRPr lang="en-GB" sz="1200" b="1" dirty="0">
              <a:solidFill>
                <a:srgbClr val="002060"/>
              </a:solidFill>
              <a:latin typeface="+mn-lt"/>
              <a:ea typeface="ＭＳ Ｐゴシック" pitchFamily="-106" charset="-128"/>
              <a:cs typeface="ＭＳ Ｐゴシック" pitchFamily="-110" charset="-128"/>
            </a:endParaRPr>
          </a:p>
        </p:txBody>
      </p:sp>
      <p:sp>
        <p:nvSpPr>
          <p:cNvPr id="28" name="Abgerundetes Rechteck 27"/>
          <p:cNvSpPr/>
          <p:nvPr/>
        </p:nvSpPr>
        <p:spPr>
          <a:xfrm>
            <a:off x="5364088" y="1916338"/>
            <a:ext cx="2781647" cy="431206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Karten-Information</a:t>
            </a:r>
            <a:endParaRPr lang="en-GB" sz="1600" b="1" dirty="0">
              <a:solidFill>
                <a:srgbClr val="002060"/>
              </a:solidFill>
            </a:endParaRPr>
          </a:p>
        </p:txBody>
      </p:sp>
      <p:sp>
        <p:nvSpPr>
          <p:cNvPr id="29" name="Abgerundetes Rechteck 28"/>
          <p:cNvSpPr/>
          <p:nvPr/>
        </p:nvSpPr>
        <p:spPr>
          <a:xfrm>
            <a:off x="5868144" y="3650137"/>
            <a:ext cx="1952482" cy="498943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Kartenaktualisierung</a:t>
            </a:r>
            <a:endParaRPr lang="en-GB" sz="1600" b="1" dirty="0">
              <a:solidFill>
                <a:srgbClr val="002060"/>
              </a:solidFill>
            </a:endParaRPr>
          </a:p>
        </p:txBody>
      </p:sp>
      <p:cxnSp>
        <p:nvCxnSpPr>
          <p:cNvPr id="30" name="Gerade Verbindung mit Pfeil 29"/>
          <p:cNvCxnSpPr>
            <a:stCxn id="29" idx="1"/>
          </p:cNvCxnSpPr>
          <p:nvPr/>
        </p:nvCxnSpPr>
        <p:spPr>
          <a:xfrm flipH="1" flipV="1">
            <a:off x="3577221" y="3899608"/>
            <a:ext cx="2290923" cy="1"/>
          </a:xfrm>
          <a:prstGeom prst="straightConnector1">
            <a:avLst/>
          </a:prstGeom>
          <a:ln w="19050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winkelte Verbindung 30"/>
          <p:cNvCxnSpPr/>
          <p:nvPr/>
        </p:nvCxnSpPr>
        <p:spPr bwMode="auto">
          <a:xfrm rot="10800000" flipV="1">
            <a:off x="3577226" y="2957328"/>
            <a:ext cx="3177687" cy="759696"/>
          </a:xfrm>
          <a:prstGeom prst="bentConnector3">
            <a:avLst>
              <a:gd name="adj1" fmla="val 50000"/>
            </a:avLst>
          </a:prstGeom>
          <a:ln w="19050" cap="sq">
            <a:solidFill>
              <a:srgbClr val="002060"/>
            </a:solidFill>
            <a:prstDash val="sysDash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>
          <a:xfrm>
            <a:off x="7366979" y="2347544"/>
            <a:ext cx="0" cy="1302593"/>
          </a:xfrm>
          <a:prstGeom prst="straightConnector1">
            <a:avLst/>
          </a:prstGeom>
          <a:ln w="19050">
            <a:solidFill>
              <a:srgbClr val="00206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/>
          <p:nvPr/>
        </p:nvCxnSpPr>
        <p:spPr bwMode="auto">
          <a:xfrm>
            <a:off x="6754912" y="2347544"/>
            <a:ext cx="1" cy="609784"/>
          </a:xfrm>
          <a:prstGeom prst="line">
            <a:avLst/>
          </a:prstGeom>
          <a:ln w="19050">
            <a:solidFill>
              <a:srgbClr val="002060"/>
            </a:solidFill>
            <a:prstDash val="sysDash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llipse 36"/>
          <p:cNvSpPr/>
          <p:nvPr/>
        </p:nvSpPr>
        <p:spPr bwMode="auto">
          <a:xfrm>
            <a:off x="395536" y="3515409"/>
            <a:ext cx="1008112" cy="561663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400" b="1" dirty="0" err="1">
                <a:solidFill>
                  <a:srgbClr val="002060"/>
                </a:solidFill>
                <a:latin typeface="+mn-lt"/>
              </a:rPr>
              <a:t>globalePose</a:t>
            </a:r>
            <a:endParaRPr lang="en-GB" sz="1400" b="1" dirty="0">
              <a:solidFill>
                <a:srgbClr val="002060"/>
              </a:solidFill>
              <a:latin typeface="+mn-lt"/>
            </a:endParaRPr>
          </a:p>
        </p:txBody>
      </p:sp>
      <p:cxnSp>
        <p:nvCxnSpPr>
          <p:cNvPr id="39" name="Gerade Verbindung mit Pfeil 38"/>
          <p:cNvCxnSpPr>
            <a:stCxn id="37" idx="6"/>
          </p:cNvCxnSpPr>
          <p:nvPr/>
        </p:nvCxnSpPr>
        <p:spPr>
          <a:xfrm flipV="1">
            <a:off x="1403648" y="3796240"/>
            <a:ext cx="517387" cy="1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hteck 39"/>
          <p:cNvSpPr/>
          <p:nvPr/>
        </p:nvSpPr>
        <p:spPr bwMode="auto">
          <a:xfrm>
            <a:off x="5836273" y="4655141"/>
            <a:ext cx="2016224" cy="648072"/>
          </a:xfrm>
          <a:prstGeom prst="rect">
            <a:avLst/>
          </a:prstGeom>
          <a:solidFill>
            <a:schemeClr val="accent6"/>
          </a:solidFill>
          <a:ln w="19050" cap="flat" cmpd="sng" algn="ctr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de-DE" sz="14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rPr>
              <a:t>Aktualisierte globale Kartenrepräsentation</a:t>
            </a:r>
            <a:endParaRPr kumimoji="0" lang="en-GB" sz="18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cxnSp>
        <p:nvCxnSpPr>
          <p:cNvPr id="41" name="Gerade Verbindung mit Pfeil 40"/>
          <p:cNvCxnSpPr>
            <a:stCxn id="25" idx="3"/>
            <a:endCxn id="40" idx="1"/>
          </p:cNvCxnSpPr>
          <p:nvPr/>
        </p:nvCxnSpPr>
        <p:spPr bwMode="auto">
          <a:xfrm>
            <a:off x="3757239" y="4977172"/>
            <a:ext cx="2079034" cy="2005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>
            <a:stCxn id="29" idx="2"/>
            <a:endCxn id="40" idx="0"/>
          </p:cNvCxnSpPr>
          <p:nvPr/>
        </p:nvCxnSpPr>
        <p:spPr bwMode="auto">
          <a:xfrm>
            <a:off x="6844385" y="4149080"/>
            <a:ext cx="0" cy="506061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06083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haltsplatzhalter 9"/>
          <p:cNvSpPr txBox="1">
            <a:spLocks/>
          </p:cNvSpPr>
          <p:nvPr/>
        </p:nvSpPr>
        <p:spPr bwMode="auto">
          <a:xfrm>
            <a:off x="476548" y="1203716"/>
            <a:ext cx="8208000" cy="4824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8775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b="1" dirty="0"/>
              <a:t>Erweiterung 3: Initialisierung mit </a:t>
            </a:r>
            <a:r>
              <a:rPr lang="de-DE" b="1" u="sng" dirty="0"/>
              <a:t>unbekannter</a:t>
            </a:r>
            <a:r>
              <a:rPr lang="de-DE" b="1" dirty="0"/>
              <a:t> Pose und rudimentärer Karte</a:t>
            </a:r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sz="2400" b="1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 MI </a:t>
            </a:r>
            <a:r>
              <a:rPr lang="de-DE" dirty="0" err="1"/>
              <a:t>OpenSLAM</a:t>
            </a:r>
            <a:endParaRPr lang="en-GB" dirty="0"/>
          </a:p>
        </p:txBody>
      </p:sp>
      <p:sp>
        <p:nvSpPr>
          <p:cNvPr id="33" name="Datumsplatzhalter 4"/>
          <p:cNvSpPr>
            <a:spLocks noGrp="1"/>
          </p:cNvSpPr>
          <p:nvPr>
            <p:ph type="dt" sz="half" idx="12"/>
          </p:nvPr>
        </p:nvSpPr>
        <p:spPr>
          <a:xfrm>
            <a:off x="464621" y="6546610"/>
            <a:ext cx="2133600" cy="123111"/>
          </a:xfrm>
        </p:spPr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 dirty="0"/>
          </a:p>
        </p:txBody>
      </p:sp>
      <p:sp>
        <p:nvSpPr>
          <p:cNvPr id="34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464621" y="6308779"/>
            <a:ext cx="2895600" cy="123111"/>
          </a:xfrm>
        </p:spPr>
        <p:txBody>
          <a:bodyPr/>
          <a:lstStyle/>
          <a:p>
            <a:r>
              <a:rPr lang="de-DE" dirty="0"/>
              <a:t>M. Hiller | Zwischenvortrag zur Masterarbeit 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3692615" y="1905799"/>
            <a:ext cx="1603550" cy="1667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042857" y="1555729"/>
            <a:ext cx="1602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002060"/>
                </a:solidFill>
                <a:latin typeface="+mn-lt"/>
                <a:ea typeface="ＭＳ Ｐゴシック" pitchFamily="-106" charset="-128"/>
                <a:cs typeface="ＭＳ Ｐゴシック" pitchFamily="-110" charset="-128"/>
              </a:rPr>
              <a:t>Roboterplattform</a:t>
            </a:r>
            <a:endParaRPr lang="en-GB" b="1" dirty="0">
              <a:solidFill>
                <a:srgbClr val="002060"/>
              </a:solidFill>
              <a:latin typeface="+mn-lt"/>
              <a:ea typeface="ＭＳ Ｐゴシック" pitchFamily="-106" charset="-128"/>
              <a:cs typeface="ＭＳ Ｐゴシック" pitchFamily="-110" charset="-128"/>
            </a:endParaRPr>
          </a:p>
        </p:txBody>
      </p:sp>
      <p:sp>
        <p:nvSpPr>
          <p:cNvPr id="15" name="Abgerundetes Rechteck 14"/>
          <p:cNvSpPr/>
          <p:nvPr/>
        </p:nvSpPr>
        <p:spPr>
          <a:xfrm>
            <a:off x="948927" y="2707857"/>
            <a:ext cx="3600400" cy="498943"/>
          </a:xfrm>
          <a:prstGeom prst="roundRect">
            <a:avLst>
              <a:gd name="adj" fmla="val 0"/>
            </a:avLst>
          </a:prstGeom>
          <a:solidFill>
            <a:srgbClr val="95BBE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Fusion der </a:t>
            </a:r>
            <a:r>
              <a:rPr lang="de-DE" sz="1400" b="1" dirty="0" err="1">
                <a:solidFill>
                  <a:srgbClr val="002060"/>
                </a:solidFill>
              </a:rPr>
              <a:t>Robotersensorik</a:t>
            </a:r>
            <a:endParaRPr lang="en-GB" sz="1600" b="1" dirty="0">
              <a:solidFill>
                <a:srgbClr val="002060"/>
              </a:solidFill>
            </a:endParaRPr>
          </a:p>
        </p:txBody>
      </p:sp>
      <p:cxnSp>
        <p:nvCxnSpPr>
          <p:cNvPr id="17" name="Gerade Verbindung mit Pfeil 16"/>
          <p:cNvCxnSpPr>
            <a:stCxn id="15" idx="2"/>
            <a:endCxn id="16" idx="0"/>
          </p:cNvCxnSpPr>
          <p:nvPr/>
        </p:nvCxnSpPr>
        <p:spPr>
          <a:xfrm>
            <a:off x="2749127" y="3206800"/>
            <a:ext cx="0" cy="293145"/>
          </a:xfrm>
          <a:prstGeom prst="straightConnector1">
            <a:avLst/>
          </a:prstGeom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bgerundetes Rechteck 17"/>
          <p:cNvSpPr/>
          <p:nvPr/>
        </p:nvSpPr>
        <p:spPr>
          <a:xfrm>
            <a:off x="980739" y="1915769"/>
            <a:ext cx="1008112" cy="431775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Laser</a:t>
            </a:r>
            <a:endParaRPr lang="en-GB" sz="1400" b="1" dirty="0">
              <a:solidFill>
                <a:srgbClr val="002060"/>
              </a:solidFill>
            </a:endParaRPr>
          </a:p>
        </p:txBody>
      </p:sp>
      <p:sp>
        <p:nvSpPr>
          <p:cNvPr id="20" name="Abgerundetes Rechteck 19"/>
          <p:cNvSpPr/>
          <p:nvPr/>
        </p:nvSpPr>
        <p:spPr>
          <a:xfrm>
            <a:off x="2069243" y="1915769"/>
            <a:ext cx="1359768" cy="431775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Encoder</a:t>
            </a:r>
            <a:endParaRPr lang="en-GB" sz="1400" b="1" dirty="0">
              <a:solidFill>
                <a:srgbClr val="002060"/>
              </a:solidFill>
            </a:endParaRPr>
          </a:p>
        </p:txBody>
      </p:sp>
      <p:sp>
        <p:nvSpPr>
          <p:cNvPr id="21" name="Abgerundetes Rechteck 20"/>
          <p:cNvSpPr/>
          <p:nvPr/>
        </p:nvSpPr>
        <p:spPr>
          <a:xfrm>
            <a:off x="3516159" y="1915200"/>
            <a:ext cx="1008112" cy="431775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IMU</a:t>
            </a:r>
            <a:endParaRPr lang="en-GB" sz="1400" b="1" dirty="0">
              <a:solidFill>
                <a:srgbClr val="002060"/>
              </a:solidFill>
            </a:endParaRPr>
          </a:p>
        </p:txBody>
      </p:sp>
      <p:cxnSp>
        <p:nvCxnSpPr>
          <p:cNvPr id="22" name="Gerade Verbindung mit Pfeil 21"/>
          <p:cNvCxnSpPr>
            <a:stCxn id="18" idx="2"/>
          </p:cNvCxnSpPr>
          <p:nvPr/>
        </p:nvCxnSpPr>
        <p:spPr>
          <a:xfrm>
            <a:off x="1484795" y="2347544"/>
            <a:ext cx="0" cy="360313"/>
          </a:xfrm>
          <a:prstGeom prst="straightConnector1">
            <a:avLst/>
          </a:prstGeom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20" idx="2"/>
            <a:endCxn id="15" idx="0"/>
          </p:cNvCxnSpPr>
          <p:nvPr/>
        </p:nvCxnSpPr>
        <p:spPr>
          <a:xfrm>
            <a:off x="2749127" y="2347544"/>
            <a:ext cx="0" cy="360313"/>
          </a:xfrm>
          <a:prstGeom prst="straightConnector1">
            <a:avLst/>
          </a:prstGeom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stCxn id="21" idx="2"/>
          </p:cNvCxnSpPr>
          <p:nvPr/>
        </p:nvCxnSpPr>
        <p:spPr>
          <a:xfrm>
            <a:off x="4020215" y="2346975"/>
            <a:ext cx="0" cy="360313"/>
          </a:xfrm>
          <a:prstGeom prst="straightConnector1">
            <a:avLst/>
          </a:prstGeom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/>
          <p:cNvSpPr/>
          <p:nvPr/>
        </p:nvSpPr>
        <p:spPr bwMode="auto">
          <a:xfrm>
            <a:off x="1741015" y="4653136"/>
            <a:ext cx="2016224" cy="648072"/>
          </a:xfrm>
          <a:prstGeom prst="rect">
            <a:avLst/>
          </a:prstGeom>
          <a:solidFill>
            <a:schemeClr val="accent6"/>
          </a:solidFill>
          <a:ln w="1905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de-DE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rPr>
              <a:t>Globale</a:t>
            </a:r>
            <a:r>
              <a:rPr kumimoji="0" 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rPr>
              <a:t> Kartenrepräsentation</a:t>
            </a:r>
            <a:endParaRPr kumimoji="0" lang="en-GB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cxnSp>
        <p:nvCxnSpPr>
          <p:cNvPr id="26" name="Gerade Verbindung mit Pfeil 25"/>
          <p:cNvCxnSpPr>
            <a:stCxn id="16" idx="2"/>
            <a:endCxn id="25" idx="0"/>
          </p:cNvCxnSpPr>
          <p:nvPr/>
        </p:nvCxnSpPr>
        <p:spPr>
          <a:xfrm>
            <a:off x="2749127" y="4077072"/>
            <a:ext cx="0" cy="576064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Abgerundetes Rechteck 15"/>
          <p:cNvSpPr/>
          <p:nvPr/>
        </p:nvSpPr>
        <p:spPr>
          <a:xfrm>
            <a:off x="1921035" y="3499945"/>
            <a:ext cx="1656184" cy="577127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Global MI </a:t>
            </a:r>
            <a:r>
              <a:rPr lang="de-DE" sz="1400" b="1" dirty="0" err="1">
                <a:solidFill>
                  <a:srgbClr val="002060"/>
                </a:solidFill>
              </a:rPr>
              <a:t>OpenSLAM</a:t>
            </a:r>
            <a:endParaRPr lang="en-GB" sz="1400" b="1" dirty="0">
              <a:solidFill>
                <a:srgbClr val="002060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5580112" y="1567036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002060"/>
                </a:solidFill>
                <a:latin typeface="+mn-lt"/>
                <a:ea typeface="ＭＳ Ｐゴシック" pitchFamily="-106" charset="-128"/>
                <a:cs typeface="ＭＳ Ｐゴシック" pitchFamily="-110" charset="-128"/>
              </a:rPr>
              <a:t>Weitere Informationsquellen</a:t>
            </a:r>
            <a:endParaRPr lang="en-GB" sz="1200" b="1" dirty="0">
              <a:solidFill>
                <a:srgbClr val="002060"/>
              </a:solidFill>
              <a:latin typeface="+mn-lt"/>
              <a:ea typeface="ＭＳ Ｐゴシック" pitchFamily="-106" charset="-128"/>
              <a:cs typeface="ＭＳ Ｐゴシック" pitchFamily="-110" charset="-128"/>
            </a:endParaRPr>
          </a:p>
        </p:txBody>
      </p:sp>
      <p:sp>
        <p:nvSpPr>
          <p:cNvPr id="28" name="Abgerundetes Rechteck 27"/>
          <p:cNvSpPr/>
          <p:nvPr/>
        </p:nvSpPr>
        <p:spPr>
          <a:xfrm>
            <a:off x="5364088" y="1916338"/>
            <a:ext cx="2781647" cy="431206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Karten-Information</a:t>
            </a:r>
            <a:endParaRPr lang="en-GB" sz="1600" b="1" dirty="0">
              <a:solidFill>
                <a:srgbClr val="002060"/>
              </a:solidFill>
            </a:endParaRPr>
          </a:p>
        </p:txBody>
      </p:sp>
      <p:sp>
        <p:nvSpPr>
          <p:cNvPr id="29" name="Abgerundetes Rechteck 28"/>
          <p:cNvSpPr/>
          <p:nvPr/>
        </p:nvSpPr>
        <p:spPr>
          <a:xfrm>
            <a:off x="5868144" y="3650137"/>
            <a:ext cx="1952482" cy="498943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Kartenaktualisierung</a:t>
            </a:r>
            <a:endParaRPr lang="en-GB" sz="1600" b="1" dirty="0">
              <a:solidFill>
                <a:srgbClr val="002060"/>
              </a:solidFill>
            </a:endParaRPr>
          </a:p>
        </p:txBody>
      </p:sp>
      <p:cxnSp>
        <p:nvCxnSpPr>
          <p:cNvPr id="30" name="Gerade Verbindung mit Pfeil 29"/>
          <p:cNvCxnSpPr>
            <a:stCxn id="29" idx="1"/>
          </p:cNvCxnSpPr>
          <p:nvPr/>
        </p:nvCxnSpPr>
        <p:spPr>
          <a:xfrm flipH="1" flipV="1">
            <a:off x="3577221" y="3899608"/>
            <a:ext cx="2290923" cy="1"/>
          </a:xfrm>
          <a:prstGeom prst="straightConnector1">
            <a:avLst/>
          </a:prstGeom>
          <a:ln w="19050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winkelte Verbindung 30"/>
          <p:cNvCxnSpPr/>
          <p:nvPr/>
        </p:nvCxnSpPr>
        <p:spPr bwMode="auto">
          <a:xfrm rot="10800000" flipV="1">
            <a:off x="3577226" y="2957328"/>
            <a:ext cx="3177687" cy="759696"/>
          </a:xfrm>
          <a:prstGeom prst="bentConnector3">
            <a:avLst>
              <a:gd name="adj1" fmla="val 50000"/>
            </a:avLst>
          </a:prstGeom>
          <a:ln w="19050" cap="sq">
            <a:solidFill>
              <a:srgbClr val="002060"/>
            </a:solidFill>
            <a:prstDash val="sysDash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>
          <a:xfrm>
            <a:off x="7366979" y="2347544"/>
            <a:ext cx="0" cy="1302593"/>
          </a:xfrm>
          <a:prstGeom prst="straightConnector1">
            <a:avLst/>
          </a:prstGeom>
          <a:ln w="19050">
            <a:solidFill>
              <a:srgbClr val="00206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/>
          <p:nvPr/>
        </p:nvCxnSpPr>
        <p:spPr bwMode="auto">
          <a:xfrm>
            <a:off x="6754912" y="2347544"/>
            <a:ext cx="1" cy="609784"/>
          </a:xfrm>
          <a:prstGeom prst="line">
            <a:avLst/>
          </a:prstGeom>
          <a:ln w="19050">
            <a:solidFill>
              <a:srgbClr val="002060"/>
            </a:solidFill>
            <a:prstDash val="sysDash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/>
          <p:cNvSpPr/>
          <p:nvPr/>
        </p:nvSpPr>
        <p:spPr bwMode="auto">
          <a:xfrm>
            <a:off x="5836273" y="4655141"/>
            <a:ext cx="2016224" cy="648072"/>
          </a:xfrm>
          <a:prstGeom prst="rect">
            <a:avLst/>
          </a:prstGeom>
          <a:solidFill>
            <a:schemeClr val="accent6"/>
          </a:solidFill>
          <a:ln w="19050" cap="flat" cmpd="sng" algn="ctr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de-DE" sz="14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rPr>
              <a:t>Aktualisierte globale Kartenrepräsentation</a:t>
            </a:r>
            <a:endParaRPr kumimoji="0" lang="en-GB" sz="18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cxnSp>
        <p:nvCxnSpPr>
          <p:cNvPr id="41" name="Gerade Verbindung mit Pfeil 40"/>
          <p:cNvCxnSpPr>
            <a:stCxn id="25" idx="3"/>
            <a:endCxn id="40" idx="1"/>
          </p:cNvCxnSpPr>
          <p:nvPr/>
        </p:nvCxnSpPr>
        <p:spPr bwMode="auto">
          <a:xfrm>
            <a:off x="3757239" y="4977172"/>
            <a:ext cx="2079034" cy="2005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>
            <a:stCxn id="29" idx="2"/>
            <a:endCxn id="40" idx="0"/>
          </p:cNvCxnSpPr>
          <p:nvPr/>
        </p:nvCxnSpPr>
        <p:spPr bwMode="auto">
          <a:xfrm>
            <a:off x="6844385" y="4149080"/>
            <a:ext cx="0" cy="506061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Abgerundetes Rechteck 37"/>
          <p:cNvSpPr/>
          <p:nvPr/>
        </p:nvSpPr>
        <p:spPr bwMode="auto">
          <a:xfrm>
            <a:off x="510878" y="3550729"/>
            <a:ext cx="1658986" cy="492511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de-DE" sz="1400" b="1" dirty="0">
                <a:solidFill>
                  <a:srgbClr val="002060"/>
                </a:solidFill>
                <a:latin typeface="+mn-lt"/>
              </a:rPr>
              <a:t>„Globale Lokalisierung“</a:t>
            </a:r>
            <a:endParaRPr lang="en-GB" sz="14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1819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GB" dirty="0"/>
          </a:p>
        </p:txBody>
      </p:sp>
      <p:sp>
        <p:nvSpPr>
          <p:cNvPr id="33" name="Datumsplatzhalter 4"/>
          <p:cNvSpPr>
            <a:spLocks noGrp="1"/>
          </p:cNvSpPr>
          <p:nvPr>
            <p:ph type="dt" sz="half" idx="12"/>
          </p:nvPr>
        </p:nvSpPr>
        <p:spPr>
          <a:xfrm>
            <a:off x="464621" y="6546610"/>
            <a:ext cx="2133600" cy="123111"/>
          </a:xfrm>
        </p:spPr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 dirty="0"/>
          </a:p>
        </p:txBody>
      </p:sp>
      <p:sp>
        <p:nvSpPr>
          <p:cNvPr id="34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464621" y="6308779"/>
            <a:ext cx="2895600" cy="123111"/>
          </a:xfrm>
        </p:spPr>
        <p:txBody>
          <a:bodyPr/>
          <a:lstStyle/>
          <a:p>
            <a:r>
              <a:rPr lang="de-DE" dirty="0"/>
              <a:t>M. Hiller | Zwischenvortrag zur Masterarbeit </a:t>
            </a:r>
          </a:p>
        </p:txBody>
      </p:sp>
      <p:sp>
        <p:nvSpPr>
          <p:cNvPr id="30" name="Inhaltsplatzhalter 11"/>
          <p:cNvSpPr txBox="1">
            <a:spLocks/>
          </p:cNvSpPr>
          <p:nvPr/>
        </p:nvSpPr>
        <p:spPr>
          <a:xfrm>
            <a:off x="574452" y="1162570"/>
            <a:ext cx="8246020" cy="4786710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Motivation der Thematik</a:t>
            </a:r>
            <a:endParaRPr lang="de-DE" sz="800" dirty="0">
              <a:solidFill>
                <a:srgbClr val="002060">
                  <a:alpha val="30000"/>
                </a:srgbClr>
              </a:solidFill>
            </a:endParaRP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Problemstellung und Ziele</a:t>
            </a: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Sensorik der Roboterplattform</a:t>
            </a: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Karten-Repräsentation</a:t>
            </a:r>
          </a:p>
          <a:p>
            <a:r>
              <a:rPr lang="de-DE" dirty="0" err="1">
                <a:solidFill>
                  <a:srgbClr val="002060">
                    <a:alpha val="30000"/>
                  </a:srgbClr>
                </a:solidFill>
              </a:rPr>
              <a:t>OpenSLAM</a:t>
            </a:r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 – </a:t>
            </a:r>
            <a:r>
              <a:rPr lang="de-DE" dirty="0" err="1">
                <a:solidFill>
                  <a:srgbClr val="002060">
                    <a:alpha val="30000"/>
                  </a:srgbClr>
                </a:solidFill>
              </a:rPr>
              <a:t>GMapping</a:t>
            </a:r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 </a:t>
            </a: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Global MI </a:t>
            </a:r>
            <a:r>
              <a:rPr lang="de-DE" dirty="0" err="1">
                <a:solidFill>
                  <a:srgbClr val="002060">
                    <a:alpha val="30000"/>
                  </a:srgbClr>
                </a:solidFill>
              </a:rPr>
              <a:t>OpenSLAM</a:t>
            </a:r>
            <a:endParaRPr lang="de-DE" dirty="0">
              <a:solidFill>
                <a:srgbClr val="002060">
                  <a:alpha val="30000"/>
                </a:srgbClr>
              </a:solidFill>
            </a:endParaRPr>
          </a:p>
          <a:p>
            <a:r>
              <a:rPr lang="de-DE" dirty="0"/>
              <a:t>Zusammenfassung</a:t>
            </a:r>
          </a:p>
        </p:txBody>
      </p:sp>
    </p:spTree>
    <p:extLst>
      <p:ext uri="{BB962C8B-B14F-4D97-AF65-F5344CB8AC3E}">
        <p14:creationId xmlns:p14="http://schemas.microsoft.com/office/powerpoint/2010/main" val="1249755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6725" y="1196752"/>
            <a:ext cx="8208000" cy="4536604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Schlussfolgerungen</a:t>
            </a:r>
          </a:p>
          <a:p>
            <a:pPr marL="0" indent="0">
              <a:buNone/>
            </a:pPr>
            <a:endParaRPr lang="de-DE" b="1" dirty="0"/>
          </a:p>
          <a:p>
            <a:r>
              <a:rPr lang="de-DE" dirty="0"/>
              <a:t>Universale Einsatzfähigkeit des SLAM: </a:t>
            </a:r>
          </a:p>
          <a:p>
            <a:pPr marL="0" indent="0">
              <a:buNone/>
            </a:pPr>
            <a:r>
              <a:rPr lang="de-DE" dirty="0"/>
              <a:t>	Analyse &amp; Optimierung der Parameterwahl entscheidend</a:t>
            </a:r>
          </a:p>
          <a:p>
            <a:pPr marL="360363" lvl="1" indent="0">
              <a:buNone/>
            </a:pPr>
            <a:endParaRPr lang="de-DE" sz="1200" dirty="0"/>
          </a:p>
          <a:p>
            <a:r>
              <a:rPr lang="de-DE" dirty="0"/>
              <a:t>Kooperation mit Infrastruktur </a:t>
            </a:r>
            <a:r>
              <a:rPr lang="de-DE"/>
              <a:t>&amp; Umwelt: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Globales Referenzsystem notwendig</a:t>
            </a:r>
            <a:r>
              <a:rPr lang="de-DE" b="1" dirty="0"/>
              <a:t>	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/>
              <a:t>M. Hiller | Zwischenvortrag zur Masterarbeit </a:t>
            </a:r>
          </a:p>
        </p:txBody>
      </p:sp>
    </p:spTree>
    <p:extLst>
      <p:ext uri="{BB962C8B-B14F-4D97-AF65-F5344CB8AC3E}">
        <p14:creationId xmlns:p14="http://schemas.microsoft.com/office/powerpoint/2010/main" val="501288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GB" dirty="0"/>
          </a:p>
        </p:txBody>
      </p:sp>
      <p:sp>
        <p:nvSpPr>
          <p:cNvPr id="33" name="Datumsplatzhalter 4"/>
          <p:cNvSpPr>
            <a:spLocks noGrp="1"/>
          </p:cNvSpPr>
          <p:nvPr>
            <p:ph type="dt" sz="half" idx="12"/>
          </p:nvPr>
        </p:nvSpPr>
        <p:spPr>
          <a:xfrm>
            <a:off x="464621" y="6546610"/>
            <a:ext cx="2133600" cy="123111"/>
          </a:xfrm>
        </p:spPr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 dirty="0"/>
          </a:p>
        </p:txBody>
      </p:sp>
      <p:sp>
        <p:nvSpPr>
          <p:cNvPr id="34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464621" y="6308779"/>
            <a:ext cx="2895600" cy="123111"/>
          </a:xfrm>
        </p:spPr>
        <p:txBody>
          <a:bodyPr/>
          <a:lstStyle/>
          <a:p>
            <a:r>
              <a:rPr lang="de-DE" dirty="0"/>
              <a:t>M. Hiller | Zwischenvortrag zur Masterarbeit </a:t>
            </a:r>
          </a:p>
        </p:txBody>
      </p:sp>
      <p:sp>
        <p:nvSpPr>
          <p:cNvPr id="30" name="Inhaltsplatzhalter 11"/>
          <p:cNvSpPr txBox="1">
            <a:spLocks/>
          </p:cNvSpPr>
          <p:nvPr/>
        </p:nvSpPr>
        <p:spPr>
          <a:xfrm>
            <a:off x="574452" y="1162570"/>
            <a:ext cx="8246020" cy="4786710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Motivation der Thematik</a:t>
            </a:r>
            <a:endParaRPr lang="de-DE" sz="800" dirty="0">
              <a:solidFill>
                <a:srgbClr val="002060">
                  <a:alpha val="30000"/>
                </a:srgbClr>
              </a:solidFill>
            </a:endParaRPr>
          </a:p>
          <a:p>
            <a:r>
              <a:rPr lang="de-DE" dirty="0"/>
              <a:t>Problemstellung und Ziele</a:t>
            </a:r>
          </a:p>
          <a:p>
            <a:r>
              <a:rPr lang="de-DE" dirty="0"/>
              <a:t>Sensorik der Roboterplattform</a:t>
            </a:r>
          </a:p>
          <a:p>
            <a:r>
              <a:rPr lang="de-DE" dirty="0"/>
              <a:t>Karten-Repräsentation</a:t>
            </a:r>
          </a:p>
          <a:p>
            <a:r>
              <a:rPr lang="de-DE" dirty="0" err="1"/>
              <a:t>OpenSLAM</a:t>
            </a:r>
            <a:r>
              <a:rPr lang="de-DE" dirty="0"/>
              <a:t> – </a:t>
            </a:r>
            <a:r>
              <a:rPr lang="de-DE" dirty="0" err="1"/>
              <a:t>GMapping</a:t>
            </a:r>
            <a:r>
              <a:rPr lang="de-DE" dirty="0"/>
              <a:t> </a:t>
            </a:r>
          </a:p>
          <a:p>
            <a:r>
              <a:rPr lang="de-DE" dirty="0"/>
              <a:t>Global MI </a:t>
            </a:r>
            <a:r>
              <a:rPr lang="de-DE" dirty="0" err="1"/>
              <a:t>OpenSLAM</a:t>
            </a:r>
            <a:endParaRPr lang="de-DE" dirty="0"/>
          </a:p>
          <a:p>
            <a:r>
              <a:rPr lang="de-DE" dirty="0"/>
              <a:t>Zusammenfassung</a:t>
            </a:r>
          </a:p>
        </p:txBody>
      </p:sp>
    </p:spTree>
    <p:extLst>
      <p:ext uri="{BB962C8B-B14F-4D97-AF65-F5344CB8AC3E}">
        <p14:creationId xmlns:p14="http://schemas.microsoft.com/office/powerpoint/2010/main" val="1345464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6032">
            <a:off x="3746439" y="2844061"/>
            <a:ext cx="6053954" cy="3599402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 bwMode="auto">
          <a:xfrm>
            <a:off x="7668344" y="4401679"/>
            <a:ext cx="574333" cy="1440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6289199" y="3717032"/>
            <a:ext cx="385757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  <a:endParaRPr lang="en-GB" dirty="0"/>
          </a:p>
        </p:txBody>
      </p:sp>
      <p:sp>
        <p:nvSpPr>
          <p:cNvPr id="33" name="Datumsplatzhalter 4"/>
          <p:cNvSpPr>
            <a:spLocks noGrp="1"/>
          </p:cNvSpPr>
          <p:nvPr>
            <p:ph type="dt" sz="half" idx="12"/>
          </p:nvPr>
        </p:nvSpPr>
        <p:spPr>
          <a:xfrm>
            <a:off x="464621" y="6546610"/>
            <a:ext cx="2133600" cy="123111"/>
          </a:xfrm>
        </p:spPr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 dirty="0"/>
          </a:p>
        </p:txBody>
      </p:sp>
      <p:sp>
        <p:nvSpPr>
          <p:cNvPr id="34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464621" y="6308779"/>
            <a:ext cx="2895600" cy="123111"/>
          </a:xfrm>
        </p:spPr>
        <p:txBody>
          <a:bodyPr/>
          <a:lstStyle/>
          <a:p>
            <a:r>
              <a:rPr lang="de-DE" dirty="0"/>
              <a:t>M. Hiller | Zwischenvortrag zur Masterarbeit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784912" y="1311261"/>
            <a:ext cx="416847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600"/>
              </a:spcAft>
              <a:buClr>
                <a:srgbClr val="00406F"/>
              </a:buClr>
              <a:buSzPct val="75000"/>
            </a:pPr>
            <a:r>
              <a:rPr lang="de-DE" sz="2400" b="1" dirty="0">
                <a:solidFill>
                  <a:schemeClr val="tx2"/>
                </a:solidFill>
              </a:rPr>
              <a:t>„Bin da! </a:t>
            </a:r>
          </a:p>
          <a:p>
            <a:pPr defTabSz="358775" eaLnBrk="0" hangingPunct="0">
              <a:spcAft>
                <a:spcPts val="600"/>
              </a:spcAft>
              <a:buClr>
                <a:srgbClr val="00406F"/>
              </a:buClr>
              <a:buSzPct val="75000"/>
            </a:pPr>
            <a:r>
              <a:rPr lang="de-DE" sz="2400" b="1" dirty="0">
                <a:solidFill>
                  <a:schemeClr val="tx2"/>
                </a:solidFill>
              </a:rPr>
              <a:t>  Milch und/oder Zucker?“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52" y="2780928"/>
            <a:ext cx="4178575" cy="3241503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1043608" y="5863696"/>
            <a:ext cx="2160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900" kern="0" dirty="0">
                <a:solidFill>
                  <a:srgbClr val="000000"/>
                </a:solidFill>
                <a:latin typeface="Arial"/>
              </a:rPr>
              <a:t>[</a:t>
            </a:r>
            <a:r>
              <a:rPr lang="de-DE" sz="900" kern="0" dirty="0" err="1">
                <a:solidFill>
                  <a:srgbClr val="000000"/>
                </a:solidFill>
                <a:latin typeface="Arial"/>
              </a:rPr>
              <a:t>Robotnik</a:t>
            </a:r>
            <a:r>
              <a:rPr lang="de-DE" sz="900" kern="0" dirty="0">
                <a:solidFill>
                  <a:srgbClr val="000000"/>
                </a:solidFill>
                <a:latin typeface="Arial"/>
              </a:rPr>
              <a:t> Automation – </a:t>
            </a:r>
            <a:r>
              <a:rPr lang="de-DE" sz="900" kern="0" dirty="0" err="1">
                <a:solidFill>
                  <a:srgbClr val="000000"/>
                </a:solidFill>
                <a:latin typeface="Arial"/>
              </a:rPr>
              <a:t>Summit</a:t>
            </a:r>
            <a:r>
              <a:rPr lang="de-DE" sz="900" kern="0" dirty="0">
                <a:solidFill>
                  <a:srgbClr val="000000"/>
                </a:solidFill>
                <a:latin typeface="Arial"/>
              </a:rPr>
              <a:t> XL]</a:t>
            </a:r>
            <a:endParaRPr lang="en-GB" sz="900" kern="0" dirty="0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7524328" y="5864400"/>
            <a:ext cx="12241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900" kern="0" dirty="0">
                <a:solidFill>
                  <a:srgbClr val="000000"/>
                </a:solidFill>
                <a:latin typeface="Arial"/>
              </a:rPr>
              <a:t>[Jura – ImpressaZ9]</a:t>
            </a:r>
            <a:endParaRPr lang="en-GB" sz="1050" kern="0" dirty="0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7092280" y="3140968"/>
            <a:ext cx="1080120" cy="151216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780928"/>
            <a:ext cx="2359703" cy="2088232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6804248" y="5864400"/>
            <a:ext cx="8707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900" kern="0" dirty="0">
                <a:solidFill>
                  <a:srgbClr val="000000"/>
                </a:solidFill>
                <a:latin typeface="Arial"/>
              </a:rPr>
              <a:t>[PSD – </a:t>
            </a:r>
            <a:r>
              <a:rPr lang="de-DE" sz="900" kern="0" dirty="0" err="1">
                <a:solidFill>
                  <a:srgbClr val="000000"/>
                </a:solidFill>
                <a:latin typeface="Arial"/>
              </a:rPr>
              <a:t>Map</a:t>
            </a:r>
            <a:r>
              <a:rPr lang="de-DE" sz="900" kern="0" dirty="0">
                <a:solidFill>
                  <a:srgbClr val="000000"/>
                </a:solidFill>
                <a:latin typeface="Arial"/>
              </a:rPr>
              <a:t>]</a:t>
            </a:r>
            <a:endParaRPr lang="en-GB" sz="900" kern="0" dirty="0" err="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2208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>
          <a:xfrm>
            <a:off x="468313" y="2636838"/>
            <a:ext cx="8207375" cy="3384550"/>
          </a:xfrm>
          <a:noFill/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452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haltsplatzhalter 9"/>
          <p:cNvSpPr txBox="1">
            <a:spLocks/>
          </p:cNvSpPr>
          <p:nvPr/>
        </p:nvSpPr>
        <p:spPr bwMode="auto">
          <a:xfrm>
            <a:off x="476548" y="1203716"/>
            <a:ext cx="8208000" cy="4824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8775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sz="2400" b="1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</a:t>
            </a:r>
            <a:endParaRPr lang="en-GB" dirty="0"/>
          </a:p>
        </p:txBody>
      </p:sp>
      <p:sp>
        <p:nvSpPr>
          <p:cNvPr id="33" name="Datumsplatzhalter 4"/>
          <p:cNvSpPr>
            <a:spLocks noGrp="1"/>
          </p:cNvSpPr>
          <p:nvPr>
            <p:ph type="dt" sz="half" idx="12"/>
          </p:nvPr>
        </p:nvSpPr>
        <p:spPr>
          <a:xfrm>
            <a:off x="464621" y="6546610"/>
            <a:ext cx="2133600" cy="123111"/>
          </a:xfrm>
        </p:spPr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 dirty="0"/>
          </a:p>
        </p:txBody>
      </p:sp>
      <p:sp>
        <p:nvSpPr>
          <p:cNvPr id="34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464621" y="6308779"/>
            <a:ext cx="2895600" cy="123111"/>
          </a:xfrm>
        </p:spPr>
        <p:txBody>
          <a:bodyPr/>
          <a:lstStyle/>
          <a:p>
            <a:r>
              <a:rPr lang="de-DE" dirty="0"/>
              <a:t>M. Hiller | Zwischenvortrag zur Masterarbeit 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3692615" y="1905799"/>
            <a:ext cx="1603550" cy="1667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857691"/>
              </p:ext>
            </p:extLst>
          </p:nvPr>
        </p:nvGraphicFramePr>
        <p:xfrm>
          <a:off x="476548" y="1196752"/>
          <a:ext cx="8198176" cy="43473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35212">
                  <a:extLst>
                    <a:ext uri="{9D8B030D-6E8A-4147-A177-3AD203B41FA5}">
                      <a16:colId xmlns:a16="http://schemas.microsoft.com/office/drawing/2014/main" val="907334714"/>
                    </a:ext>
                  </a:extLst>
                </a:gridCol>
                <a:gridCol w="6262964">
                  <a:extLst>
                    <a:ext uri="{9D8B030D-6E8A-4147-A177-3AD203B41FA5}">
                      <a16:colId xmlns:a16="http://schemas.microsoft.com/office/drawing/2014/main" val="3923618137"/>
                    </a:ext>
                  </a:extLst>
                </a:gridCol>
              </a:tblGrid>
              <a:tr h="864095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Grisetti</a:t>
                      </a:r>
                      <a:r>
                        <a:rPr lang="de-DE" sz="1600" b="0" baseline="0" dirty="0">
                          <a:solidFill>
                            <a:schemeClr val="tx1"/>
                          </a:solidFill>
                        </a:rPr>
                        <a:t> 2007 – </a:t>
                      </a:r>
                      <a:r>
                        <a:rPr lang="de-DE" sz="1600" b="0" baseline="0" dirty="0" err="1">
                          <a:solidFill>
                            <a:schemeClr val="tx1"/>
                          </a:solidFill>
                        </a:rPr>
                        <a:t>Improved</a:t>
                      </a:r>
                      <a:r>
                        <a:rPr lang="de-DE" sz="16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b="0" baseline="0" dirty="0" err="1">
                          <a:solidFill>
                            <a:schemeClr val="tx1"/>
                          </a:solidFill>
                        </a:rPr>
                        <a:t>Grid</a:t>
                      </a:r>
                      <a:r>
                        <a:rPr lang="de-DE" sz="1600" b="0" baseline="0" dirty="0">
                          <a:solidFill>
                            <a:schemeClr val="tx1"/>
                          </a:solidFill>
                        </a:rPr>
                        <a:t> Mapping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GRISETTI, G.; STACHNISS, C.; BURGARD, W.: </a:t>
                      </a:r>
                      <a:r>
                        <a:rPr lang="de-DE" sz="1600" b="0" i="1" dirty="0" err="1">
                          <a:solidFill>
                            <a:schemeClr val="tx1"/>
                          </a:solidFill>
                        </a:rPr>
                        <a:t>Improved</a:t>
                      </a:r>
                      <a:r>
                        <a:rPr lang="de-DE" sz="1600" b="0" i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b="0" i="1" dirty="0" err="1">
                          <a:solidFill>
                            <a:schemeClr val="tx1"/>
                          </a:solidFill>
                        </a:rPr>
                        <a:t>Techniques</a:t>
                      </a:r>
                      <a:r>
                        <a:rPr lang="de-DE" sz="1600" b="0" i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b="0" i="1" dirty="0" err="1">
                          <a:solidFill>
                            <a:schemeClr val="tx1"/>
                          </a:solidFill>
                        </a:rPr>
                        <a:t>for</a:t>
                      </a:r>
                      <a:r>
                        <a:rPr lang="de-DE" sz="1600" b="0" i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b="0" i="1" dirty="0" err="1">
                          <a:solidFill>
                            <a:schemeClr val="tx1"/>
                          </a:solidFill>
                        </a:rPr>
                        <a:t>Grid</a:t>
                      </a:r>
                      <a:r>
                        <a:rPr lang="de-DE" sz="1600" b="0" i="1" dirty="0">
                          <a:solidFill>
                            <a:schemeClr val="tx1"/>
                          </a:solidFill>
                        </a:rPr>
                        <a:t> Mapping </a:t>
                      </a:r>
                      <a:r>
                        <a:rPr lang="de-DE" sz="1600" b="0" i="1" dirty="0" err="1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de-DE" sz="1600" b="0" i="1" dirty="0">
                          <a:solidFill>
                            <a:schemeClr val="tx1"/>
                          </a:solidFill>
                        </a:rPr>
                        <a:t> Rao-</a:t>
                      </a:r>
                      <a:r>
                        <a:rPr lang="de-DE" sz="1600" b="0" i="1" dirty="0" err="1">
                          <a:solidFill>
                            <a:schemeClr val="tx1"/>
                          </a:solidFill>
                        </a:rPr>
                        <a:t>Blackwellized</a:t>
                      </a:r>
                      <a:r>
                        <a:rPr lang="de-DE" sz="1600" b="0" i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b="0" i="1" dirty="0" err="1">
                          <a:solidFill>
                            <a:schemeClr val="tx1"/>
                          </a:solidFill>
                        </a:rPr>
                        <a:t>Particle</a:t>
                      </a:r>
                      <a:r>
                        <a:rPr lang="de-DE" sz="1600" b="0" i="1" dirty="0">
                          <a:solidFill>
                            <a:schemeClr val="tx1"/>
                          </a:solidFill>
                        </a:rPr>
                        <a:t> Filters. 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 In: </a:t>
                      </a:r>
                      <a:r>
                        <a:rPr lang="de-DE" sz="1600" b="0" i="1" dirty="0">
                          <a:solidFill>
                            <a:schemeClr val="tx1"/>
                          </a:solidFill>
                        </a:rPr>
                        <a:t>IEEE Transactions on </a:t>
                      </a:r>
                      <a:r>
                        <a:rPr lang="de-DE" sz="1600" b="0" i="1" dirty="0" err="1">
                          <a:solidFill>
                            <a:schemeClr val="tx1"/>
                          </a:solidFill>
                        </a:rPr>
                        <a:t>Robotics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, Vol. 23, Nr. 1, S. 34-46, </a:t>
                      </a:r>
                      <a:r>
                        <a:rPr lang="de-DE" sz="1600" b="0" i="0" dirty="0">
                          <a:solidFill>
                            <a:schemeClr val="tx1"/>
                          </a:solidFill>
                        </a:rPr>
                        <a:t>2007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706976"/>
                  </a:ext>
                </a:extLst>
              </a:tr>
              <a:tr h="8640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0" dirty="0">
                          <a:solidFill>
                            <a:srgbClr val="000000"/>
                          </a:solidFill>
                          <a:latin typeface="+mn-lt"/>
                        </a:rPr>
                        <a:t>[</a:t>
                      </a:r>
                      <a:r>
                        <a:rPr lang="de-DE" sz="1600" kern="0" dirty="0" err="1">
                          <a:solidFill>
                            <a:srgbClr val="000000"/>
                          </a:solidFill>
                          <a:latin typeface="+mn-lt"/>
                        </a:rPr>
                        <a:t>Thrun</a:t>
                      </a:r>
                      <a:r>
                        <a:rPr lang="de-DE" sz="1600" kern="0" dirty="0">
                          <a:solidFill>
                            <a:srgbClr val="000000"/>
                          </a:solidFill>
                          <a:latin typeface="+mn-lt"/>
                        </a:rPr>
                        <a:t> 2005</a:t>
                      </a:r>
                      <a:r>
                        <a:rPr lang="de-DE" sz="1600" kern="0" baseline="0" dirty="0">
                          <a:solidFill>
                            <a:srgbClr val="000000"/>
                          </a:solidFill>
                          <a:latin typeface="+mn-lt"/>
                        </a:rPr>
                        <a:t> – </a:t>
                      </a:r>
                      <a:r>
                        <a:rPr lang="de-DE" sz="1600" kern="0" baseline="0" dirty="0" err="1">
                          <a:solidFill>
                            <a:srgbClr val="000000"/>
                          </a:solidFill>
                          <a:latin typeface="+mn-lt"/>
                        </a:rPr>
                        <a:t>Probabilistic</a:t>
                      </a:r>
                      <a:r>
                        <a:rPr lang="de-DE" sz="1600" kern="0" baseline="0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de-DE" sz="1600" kern="0" baseline="0" dirty="0" err="1">
                          <a:solidFill>
                            <a:srgbClr val="000000"/>
                          </a:solidFill>
                          <a:latin typeface="+mn-lt"/>
                        </a:rPr>
                        <a:t>Robotics</a:t>
                      </a:r>
                      <a:r>
                        <a:rPr lang="de-DE" sz="1600" kern="0" dirty="0">
                          <a:solidFill>
                            <a:srgbClr val="000000"/>
                          </a:solidFill>
                          <a:latin typeface="+mn-lt"/>
                        </a:rPr>
                        <a:t>]</a:t>
                      </a:r>
                      <a:endParaRPr lang="en-GB" sz="1600" kern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endParaRPr lang="de-DE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THRUN, S.; BURGARD, W.; FOX, D.: </a:t>
                      </a:r>
                      <a:r>
                        <a:rPr lang="en-GB" sz="1600" i="1" dirty="0"/>
                        <a:t>Probabilistic Robotics (Intelligent Robotics and Autonomous Agents)</a:t>
                      </a:r>
                      <a:r>
                        <a:rPr lang="en-GB" sz="1600" dirty="0"/>
                        <a:t>. The MIT Press,</a:t>
                      </a:r>
                      <a:r>
                        <a:rPr lang="en-GB" sz="1600" baseline="0" dirty="0"/>
                        <a:t> </a:t>
                      </a:r>
                      <a:r>
                        <a:rPr lang="en-GB" sz="1600" dirty="0"/>
                        <a:t>2005</a:t>
                      </a:r>
                      <a:endParaRPr lang="de-DE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4943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Tipaldi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 2015 – Robot Mapping]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TIPALDI,</a:t>
                      </a:r>
                      <a:r>
                        <a:rPr lang="de-DE" sz="1600" baseline="0" dirty="0"/>
                        <a:t> G. D.; SPINELLO, L.; BURGARD, W.: </a:t>
                      </a:r>
                      <a:r>
                        <a:rPr lang="de-DE" sz="1600" i="1" baseline="0" dirty="0" err="1"/>
                        <a:t>Robotic</a:t>
                      </a:r>
                      <a:r>
                        <a:rPr lang="de-DE" sz="1600" i="1" baseline="0" dirty="0"/>
                        <a:t> Mapping – </a:t>
                      </a:r>
                      <a:r>
                        <a:rPr lang="de-DE" sz="1600" i="1" baseline="0" dirty="0" err="1"/>
                        <a:t>Grid-Based</a:t>
                      </a:r>
                      <a:r>
                        <a:rPr lang="de-DE" sz="1600" i="1" baseline="0" dirty="0"/>
                        <a:t> </a:t>
                      </a:r>
                      <a:r>
                        <a:rPr lang="de-DE" sz="1600" i="1" baseline="0" dirty="0" err="1"/>
                        <a:t>FastSLAM</a:t>
                      </a:r>
                      <a:r>
                        <a:rPr lang="de-DE" sz="1600" i="1" baseline="0" dirty="0"/>
                        <a:t>.</a:t>
                      </a:r>
                      <a:r>
                        <a:rPr lang="de-DE" sz="1600" i="0" baseline="0" dirty="0"/>
                        <a:t> Albert-Ludwigs-Universität Freiburg, Skript zur Vorlesung, 2015</a:t>
                      </a:r>
                      <a:endParaRPr lang="de-DE" sz="16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868769"/>
                  </a:ext>
                </a:extLst>
              </a:tr>
              <a:tr h="984943">
                <a:tc>
                  <a:txBody>
                    <a:bodyPr/>
                    <a:lstStyle/>
                    <a:p>
                      <a:endParaRPr lang="de-DE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073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2915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haltsplatzhalter 9"/>
          <p:cNvSpPr txBox="1">
            <a:spLocks/>
          </p:cNvSpPr>
          <p:nvPr/>
        </p:nvSpPr>
        <p:spPr bwMode="auto">
          <a:xfrm>
            <a:off x="476548" y="1203716"/>
            <a:ext cx="8208000" cy="4824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8775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b="1" dirty="0"/>
          </a:p>
          <a:p>
            <a:pPr marL="0" indent="0">
              <a:buFont typeface="Wingdings" pitchFamily="2" charset="2"/>
              <a:buNone/>
            </a:pPr>
            <a:endParaRPr lang="de-DE" sz="2400" b="1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</a:t>
            </a:r>
            <a:endParaRPr lang="en-GB" dirty="0"/>
          </a:p>
        </p:txBody>
      </p:sp>
      <p:sp>
        <p:nvSpPr>
          <p:cNvPr id="33" name="Datumsplatzhalter 4"/>
          <p:cNvSpPr>
            <a:spLocks noGrp="1"/>
          </p:cNvSpPr>
          <p:nvPr>
            <p:ph type="dt" sz="half" idx="12"/>
          </p:nvPr>
        </p:nvSpPr>
        <p:spPr>
          <a:xfrm>
            <a:off x="464621" y="6546610"/>
            <a:ext cx="2133600" cy="123111"/>
          </a:xfrm>
        </p:spPr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 dirty="0"/>
          </a:p>
        </p:txBody>
      </p:sp>
      <p:sp>
        <p:nvSpPr>
          <p:cNvPr id="34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464621" y="6308779"/>
            <a:ext cx="2895600" cy="123111"/>
          </a:xfrm>
        </p:spPr>
        <p:txBody>
          <a:bodyPr/>
          <a:lstStyle/>
          <a:p>
            <a:r>
              <a:rPr lang="de-DE" dirty="0"/>
              <a:t>M. Hiller | Zwischenvortrag zur Masterarbeit 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3692615" y="1905799"/>
            <a:ext cx="1603550" cy="1667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979041"/>
              </p:ext>
            </p:extLst>
          </p:nvPr>
        </p:nvGraphicFramePr>
        <p:xfrm>
          <a:off x="476548" y="1484784"/>
          <a:ext cx="8198176" cy="44302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1276">
                  <a:extLst>
                    <a:ext uri="{9D8B030D-6E8A-4147-A177-3AD203B41FA5}">
                      <a16:colId xmlns:a16="http://schemas.microsoft.com/office/drawing/2014/main" val="907334714"/>
                    </a:ext>
                  </a:extLst>
                </a:gridCol>
                <a:gridCol w="5686900">
                  <a:extLst>
                    <a:ext uri="{9D8B030D-6E8A-4147-A177-3AD203B41FA5}">
                      <a16:colId xmlns:a16="http://schemas.microsoft.com/office/drawing/2014/main" val="3923618137"/>
                    </a:ext>
                  </a:extLst>
                </a:gridCol>
              </a:tblGrid>
              <a:tr h="864095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[PSD – 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Map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i="0" dirty="0">
                          <a:solidFill>
                            <a:schemeClr val="tx1"/>
                          </a:solidFill>
                        </a:rPr>
                        <a:t>ANDY: </a:t>
                      </a:r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High resolution google map PSD.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URL: http://psdblast.com/high-resolution-google-map-psd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i="0" dirty="0">
                          <a:solidFill>
                            <a:schemeClr val="tx1"/>
                          </a:solidFill>
                        </a:rPr>
                        <a:t>(aufgerufen</a:t>
                      </a:r>
                      <a:r>
                        <a:rPr lang="de-DE" sz="1600" b="0" i="0" baseline="0" dirty="0">
                          <a:solidFill>
                            <a:schemeClr val="tx1"/>
                          </a:solidFill>
                        </a:rPr>
                        <a:t> am 19.01.2017)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8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040907"/>
                  </a:ext>
                </a:extLst>
              </a:tr>
              <a:tr h="864095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Chuckman</a:t>
                      </a:r>
                      <a:r>
                        <a:rPr lang="de-DE" sz="1600" b="0" baseline="0" dirty="0">
                          <a:solidFill>
                            <a:schemeClr val="tx1"/>
                          </a:solidFill>
                        </a:rPr>
                        <a:t> – 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CoffeeRobot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i="0" dirty="0">
                          <a:solidFill>
                            <a:schemeClr val="tx1"/>
                          </a:solidFill>
                        </a:rPr>
                        <a:t>CHUCKMAN, J.: </a:t>
                      </a:r>
                      <a:r>
                        <a:rPr lang="de-DE" sz="1600" b="0" i="1" dirty="0">
                          <a:solidFill>
                            <a:schemeClr val="tx1"/>
                          </a:solidFill>
                        </a:rPr>
                        <a:t>Coffee</a:t>
                      </a:r>
                      <a:r>
                        <a:rPr lang="de-DE" sz="1600" b="0" i="1" baseline="0" dirty="0">
                          <a:solidFill>
                            <a:schemeClr val="tx1"/>
                          </a:solidFill>
                        </a:rPr>
                        <a:t> Robot.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i="0" baseline="0" dirty="0">
                          <a:solidFill>
                            <a:schemeClr val="tx1"/>
                          </a:solidFill>
                        </a:rPr>
                        <a:t>URL: </a:t>
                      </a:r>
                      <a:r>
                        <a:rPr lang="de-DE" sz="1600" b="0" i="0" dirty="0">
                          <a:solidFill>
                            <a:schemeClr val="tx1"/>
                          </a:solidFill>
                        </a:rPr>
                        <a:t>http://1.bp.blogspot.com/-KEWl8i7L7w0/U11QTPRzwnI /</a:t>
                      </a:r>
                      <a:r>
                        <a:rPr lang="de-DE" sz="1600" b="0" i="0" dirty="0" err="1">
                          <a:solidFill>
                            <a:schemeClr val="tx1"/>
                          </a:solidFill>
                        </a:rPr>
                        <a:t>AAAAAAAADg</a:t>
                      </a:r>
                      <a:r>
                        <a:rPr lang="de-DE" sz="1600" b="0" i="0" dirty="0">
                          <a:solidFill>
                            <a:schemeClr val="tx1"/>
                          </a:solidFill>
                        </a:rPr>
                        <a:t>/2rQ7BQ9YkHo/s1600/JOHN+CHUCKMAN'S+ROBOTS+-+COFFEE +ROBOT+-+ART.jpg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i="0" dirty="0">
                          <a:solidFill>
                            <a:schemeClr val="tx1"/>
                          </a:solidFill>
                        </a:rPr>
                        <a:t>(aufgerufen am 19.01.2017)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8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95">
                <a:tc>
                  <a:txBody>
                    <a:bodyPr/>
                    <a:lstStyle/>
                    <a:p>
                      <a:r>
                        <a:rPr lang="de-DE" sz="1600" kern="0" dirty="0">
                          <a:solidFill>
                            <a:srgbClr val="000000"/>
                          </a:solidFill>
                          <a:latin typeface="+mn-lt"/>
                        </a:rPr>
                        <a:t>[Jura</a:t>
                      </a:r>
                      <a:r>
                        <a:rPr lang="de-DE" sz="1600" kern="0" baseline="0" dirty="0">
                          <a:solidFill>
                            <a:srgbClr val="000000"/>
                          </a:solidFill>
                          <a:latin typeface="+mn-lt"/>
                        </a:rPr>
                        <a:t> – </a:t>
                      </a:r>
                      <a:r>
                        <a:rPr lang="de-DE" sz="1600" kern="0" dirty="0">
                          <a:solidFill>
                            <a:srgbClr val="000000"/>
                          </a:solidFill>
                          <a:latin typeface="+mn-lt"/>
                        </a:rPr>
                        <a:t>ImpressaZ9]</a:t>
                      </a:r>
                      <a:endParaRPr lang="de-DE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i="0" dirty="0">
                          <a:solidFill>
                            <a:schemeClr val="tx1"/>
                          </a:solidFill>
                        </a:rPr>
                        <a:t>JURA</a:t>
                      </a:r>
                      <a:r>
                        <a:rPr lang="de-DE" sz="1600" b="0" i="0" baseline="0" dirty="0">
                          <a:solidFill>
                            <a:schemeClr val="tx1"/>
                          </a:solidFill>
                        </a:rPr>
                        <a:t> CH: </a:t>
                      </a:r>
                      <a:r>
                        <a:rPr lang="de-DE" sz="1600" b="0" i="1" baseline="0" dirty="0" err="1">
                          <a:solidFill>
                            <a:schemeClr val="tx1"/>
                          </a:solidFill>
                        </a:rPr>
                        <a:t>Impressa</a:t>
                      </a:r>
                      <a:r>
                        <a:rPr lang="de-DE" sz="1600" b="0" i="1" baseline="0" dirty="0">
                          <a:solidFill>
                            <a:schemeClr val="tx1"/>
                          </a:solidFill>
                        </a:rPr>
                        <a:t> Z9.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i="0" baseline="0" dirty="0">
                          <a:solidFill>
                            <a:schemeClr val="tx1"/>
                          </a:solidFill>
                        </a:rPr>
                        <a:t>URL: </a:t>
                      </a:r>
                      <a:r>
                        <a:rPr lang="de-DE" sz="1600" b="0" i="0" dirty="0">
                          <a:solidFill>
                            <a:schemeClr val="tx1"/>
                          </a:solidFill>
                        </a:rPr>
                        <a:t>https://ch.jura.com/de/produkte-haushalt /</a:t>
                      </a:r>
                      <a:r>
                        <a:rPr lang="de-DE" sz="1600" b="0" i="0" dirty="0" err="1">
                          <a:solidFill>
                            <a:schemeClr val="tx1"/>
                          </a:solidFill>
                        </a:rPr>
                        <a:t>kaffeevollautomaten</a:t>
                      </a:r>
                      <a:r>
                        <a:rPr lang="de-DE" sz="1600" b="0" i="0" dirty="0">
                          <a:solidFill>
                            <a:schemeClr val="tx1"/>
                          </a:solidFill>
                        </a:rPr>
                        <a:t>/IMPRESSA-Z9-OT-TFT-Chrom-CH-13692 (aufgerufen am 19.01.2017)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8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095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Robotnik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b="0" baseline="0" dirty="0">
                          <a:solidFill>
                            <a:schemeClr val="tx1"/>
                          </a:solidFill>
                        </a:rPr>
                        <a:t>Automation – </a:t>
                      </a:r>
                      <a:r>
                        <a:rPr lang="de-DE" sz="1600" b="0" baseline="0" dirty="0" err="1">
                          <a:solidFill>
                            <a:schemeClr val="tx1"/>
                          </a:solidFill>
                        </a:rPr>
                        <a:t>Summit</a:t>
                      </a:r>
                      <a:r>
                        <a:rPr lang="de-DE" sz="1600" b="0" baseline="0" dirty="0">
                          <a:solidFill>
                            <a:schemeClr val="tx1"/>
                          </a:solidFill>
                        </a:rPr>
                        <a:t> XL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ROBOTNIK AUTOMATION</a:t>
                      </a:r>
                      <a:r>
                        <a:rPr lang="de-DE" sz="1600" b="0" baseline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de-DE" sz="1600" b="0" i="1" baseline="0" dirty="0">
                          <a:solidFill>
                            <a:schemeClr val="tx1"/>
                          </a:solidFill>
                        </a:rPr>
                        <a:t>Mobile Robot SUMMIT XL.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i="0" baseline="0" dirty="0">
                          <a:solidFill>
                            <a:schemeClr val="tx1"/>
                          </a:solidFill>
                        </a:rPr>
                        <a:t>URL: 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http://www.robotnik.eu/mobile-robots/summit-xl/ (aufgerufen am 19.01.2017)</a:t>
                      </a:r>
                      <a:endParaRPr lang="de-DE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706976"/>
                  </a:ext>
                </a:extLst>
              </a:tr>
            </a:tbl>
          </a:graphicData>
        </a:graphic>
      </p:graphicFrame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466725" y="1196752"/>
            <a:ext cx="8208000" cy="360040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Abbildungen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6315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Lokalisierung und Kartierung mittels SLAM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6725" y="1196752"/>
            <a:ext cx="8208000" cy="453660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 b="1" i="1" dirty="0" err="1"/>
              <a:t>Improved</a:t>
            </a:r>
            <a:r>
              <a:rPr lang="de-DE" b="1" i="1" dirty="0"/>
              <a:t> </a:t>
            </a:r>
            <a:r>
              <a:rPr lang="de-DE" b="1" i="1" dirty="0" err="1"/>
              <a:t>Proposal</a:t>
            </a:r>
            <a:r>
              <a:rPr lang="de-DE" b="1" i="1" dirty="0"/>
              <a:t> </a:t>
            </a:r>
            <a:r>
              <a:rPr lang="de-DE" b="1" dirty="0"/>
              <a:t>unter Ausnutzung von Scan-</a:t>
            </a:r>
            <a:r>
              <a:rPr lang="de-DE" b="1" dirty="0" err="1"/>
              <a:t>Matching</a:t>
            </a:r>
            <a:endParaRPr lang="de-DE" b="1" dirty="0"/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400" dirty="0"/>
              <a:t>[</a:t>
            </a:r>
            <a:r>
              <a:rPr lang="de-DE" sz="1400" dirty="0" err="1"/>
              <a:t>Grisetti</a:t>
            </a:r>
            <a:r>
              <a:rPr lang="de-DE" sz="1400" dirty="0"/>
              <a:t> 2007 – </a:t>
            </a:r>
            <a:r>
              <a:rPr lang="de-DE" sz="1400" dirty="0" err="1"/>
              <a:t>Improved</a:t>
            </a:r>
            <a:r>
              <a:rPr lang="de-DE" sz="1400" dirty="0"/>
              <a:t> </a:t>
            </a:r>
            <a:r>
              <a:rPr lang="de-DE" sz="1400" dirty="0" err="1"/>
              <a:t>Grid</a:t>
            </a:r>
            <a:r>
              <a:rPr lang="de-DE" sz="1400" dirty="0"/>
              <a:t> Mapping]</a:t>
            </a:r>
          </a:p>
          <a:p>
            <a:endParaRPr lang="de-DE" b="1" dirty="0"/>
          </a:p>
          <a:p>
            <a:pPr marL="0" indent="0">
              <a:buNone/>
            </a:pPr>
            <a:endParaRPr lang="de-DE" b="1" i="1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/>
              <a:t>M. Hiller | Zwischenvortrag zur Masterarbeit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420" y="2001357"/>
            <a:ext cx="5632867" cy="279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0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GB" dirty="0"/>
          </a:p>
        </p:txBody>
      </p:sp>
      <p:sp>
        <p:nvSpPr>
          <p:cNvPr id="33" name="Datumsplatzhalter 4"/>
          <p:cNvSpPr>
            <a:spLocks noGrp="1"/>
          </p:cNvSpPr>
          <p:nvPr>
            <p:ph type="dt" sz="half" idx="12"/>
          </p:nvPr>
        </p:nvSpPr>
        <p:spPr>
          <a:xfrm>
            <a:off x="464621" y="6546610"/>
            <a:ext cx="2133600" cy="123111"/>
          </a:xfrm>
        </p:spPr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 dirty="0"/>
          </a:p>
        </p:txBody>
      </p:sp>
      <p:sp>
        <p:nvSpPr>
          <p:cNvPr id="34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464621" y="6308779"/>
            <a:ext cx="2895600" cy="123111"/>
          </a:xfrm>
        </p:spPr>
        <p:txBody>
          <a:bodyPr/>
          <a:lstStyle/>
          <a:p>
            <a:r>
              <a:rPr lang="de-DE" dirty="0"/>
              <a:t>M. Hiller | Zwischenvortrag zur Masterarbeit </a:t>
            </a:r>
          </a:p>
        </p:txBody>
      </p:sp>
      <p:sp>
        <p:nvSpPr>
          <p:cNvPr id="30" name="Inhaltsplatzhalter 11"/>
          <p:cNvSpPr txBox="1">
            <a:spLocks/>
          </p:cNvSpPr>
          <p:nvPr/>
        </p:nvSpPr>
        <p:spPr>
          <a:xfrm>
            <a:off x="574452" y="1162570"/>
            <a:ext cx="8246020" cy="4786710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Motivation der Thematik</a:t>
            </a:r>
            <a:endParaRPr lang="de-DE" sz="800" dirty="0">
              <a:solidFill>
                <a:srgbClr val="002060">
                  <a:alpha val="30000"/>
                </a:srgbClr>
              </a:solidFill>
            </a:endParaRPr>
          </a:p>
          <a:p>
            <a:r>
              <a:rPr lang="de-DE" dirty="0"/>
              <a:t>Problemstellung und Ziele</a:t>
            </a: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Sensorik der Roboterplattform</a:t>
            </a: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Karten-Repräsentation</a:t>
            </a:r>
          </a:p>
          <a:p>
            <a:r>
              <a:rPr lang="de-DE" dirty="0" err="1">
                <a:solidFill>
                  <a:srgbClr val="002060">
                    <a:alpha val="30000"/>
                  </a:srgbClr>
                </a:solidFill>
              </a:rPr>
              <a:t>OpenSLAM</a:t>
            </a:r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 – </a:t>
            </a:r>
            <a:r>
              <a:rPr lang="de-DE" dirty="0" err="1">
                <a:solidFill>
                  <a:srgbClr val="002060">
                    <a:alpha val="30000"/>
                  </a:srgbClr>
                </a:solidFill>
              </a:rPr>
              <a:t>GMapping</a:t>
            </a:r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 </a:t>
            </a: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Global MI </a:t>
            </a:r>
            <a:r>
              <a:rPr lang="de-DE" dirty="0" err="1">
                <a:solidFill>
                  <a:srgbClr val="002060">
                    <a:alpha val="30000"/>
                  </a:srgbClr>
                </a:solidFill>
              </a:rPr>
              <a:t>OpenSLAM</a:t>
            </a:r>
            <a:endParaRPr lang="de-DE" dirty="0">
              <a:solidFill>
                <a:srgbClr val="002060">
                  <a:alpha val="30000"/>
                </a:srgbClr>
              </a:solidFill>
            </a:endParaRP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Zusammenfassung</a:t>
            </a:r>
          </a:p>
        </p:txBody>
      </p:sp>
    </p:spTree>
    <p:extLst>
      <p:ext uri="{BB962C8B-B14F-4D97-AF65-F5344CB8AC3E}">
        <p14:creationId xmlns:p14="http://schemas.microsoft.com/office/powerpoint/2010/main" val="172746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8428">
            <a:off x="5508751" y="3580689"/>
            <a:ext cx="3094637" cy="2320977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Zugrundeliegende Thematik</a:t>
            </a:r>
            <a:endParaRPr lang="en-GB" dirty="0"/>
          </a:p>
        </p:txBody>
      </p:sp>
      <p:sp>
        <p:nvSpPr>
          <p:cNvPr id="33" name="Datumsplatzhalter 4"/>
          <p:cNvSpPr>
            <a:spLocks noGrp="1"/>
          </p:cNvSpPr>
          <p:nvPr>
            <p:ph type="dt" sz="half" idx="12"/>
          </p:nvPr>
        </p:nvSpPr>
        <p:spPr>
          <a:xfrm>
            <a:off x="464621" y="6546610"/>
            <a:ext cx="2133600" cy="123111"/>
          </a:xfrm>
        </p:spPr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 dirty="0"/>
          </a:p>
        </p:txBody>
      </p:sp>
      <p:sp>
        <p:nvSpPr>
          <p:cNvPr id="34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464621" y="6308779"/>
            <a:ext cx="2895600" cy="123111"/>
          </a:xfrm>
        </p:spPr>
        <p:txBody>
          <a:bodyPr/>
          <a:lstStyle/>
          <a:p>
            <a:r>
              <a:rPr lang="de-DE" dirty="0"/>
              <a:t>M. Hiller | Zwischenvortrag zur Masterarbeit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784912" y="1311261"/>
            <a:ext cx="416847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600"/>
              </a:spcAft>
              <a:buClr>
                <a:srgbClr val="00406F"/>
              </a:buClr>
              <a:buSzPct val="75000"/>
            </a:pPr>
            <a:r>
              <a:rPr lang="de-DE" sz="2400" b="1" dirty="0">
                <a:solidFill>
                  <a:schemeClr val="tx2"/>
                </a:solidFill>
              </a:rPr>
              <a:t>„Fahre in die süd-westliche</a:t>
            </a:r>
          </a:p>
          <a:p>
            <a:pPr defTabSz="358775" eaLnBrk="0" hangingPunct="0">
              <a:spcAft>
                <a:spcPts val="600"/>
              </a:spcAft>
              <a:buClr>
                <a:srgbClr val="00406F"/>
              </a:buClr>
              <a:buSzPct val="75000"/>
            </a:pPr>
            <a:r>
              <a:rPr lang="de-DE" sz="2400" b="1" dirty="0">
                <a:solidFill>
                  <a:schemeClr val="tx2"/>
                </a:solidFill>
              </a:rPr>
              <a:t>  Ecke des Raums!“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52" y="2780928"/>
            <a:ext cx="4178575" cy="3241503"/>
          </a:xfrm>
          <a:prstGeom prst="rect">
            <a:avLst/>
          </a:prstGeom>
        </p:spPr>
      </p:pic>
      <p:sp>
        <p:nvSpPr>
          <p:cNvPr id="18" name="Wolke 17"/>
          <p:cNvSpPr/>
          <p:nvPr/>
        </p:nvSpPr>
        <p:spPr bwMode="auto">
          <a:xfrm>
            <a:off x="5220072" y="1765232"/>
            <a:ext cx="2448272" cy="1663768"/>
          </a:xfrm>
          <a:prstGeom prst="cloud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>
              <a:bevelT w="0" h="889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</a:pPr>
            <a:r>
              <a:rPr lang="de-DE" sz="4000" b="1" dirty="0">
                <a:solidFill>
                  <a:srgbClr val="C00000"/>
                </a:solidFill>
              </a:rPr>
              <a:t>???</a:t>
            </a:r>
            <a:endParaRPr kumimoji="0" lang="en-GB" sz="3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36" name="Wolke 35"/>
          <p:cNvSpPr/>
          <p:nvPr/>
        </p:nvSpPr>
        <p:spPr bwMode="auto">
          <a:xfrm>
            <a:off x="5508104" y="3861047"/>
            <a:ext cx="3168352" cy="2161384"/>
          </a:xfrm>
          <a:prstGeom prst="cloud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37" name="Wolke 36"/>
          <p:cNvSpPr/>
          <p:nvPr/>
        </p:nvSpPr>
        <p:spPr bwMode="auto">
          <a:xfrm>
            <a:off x="4355976" y="2996951"/>
            <a:ext cx="731530" cy="432049"/>
          </a:xfrm>
          <a:prstGeom prst="cloud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39" name="Wolke 38"/>
          <p:cNvSpPr/>
          <p:nvPr/>
        </p:nvSpPr>
        <p:spPr bwMode="auto">
          <a:xfrm>
            <a:off x="3779912" y="3140968"/>
            <a:ext cx="399657" cy="344869"/>
          </a:xfrm>
          <a:prstGeom prst="cloud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40" name="Wolke 39"/>
          <p:cNvSpPr/>
          <p:nvPr/>
        </p:nvSpPr>
        <p:spPr bwMode="auto">
          <a:xfrm>
            <a:off x="4043559" y="4509120"/>
            <a:ext cx="399657" cy="344869"/>
          </a:xfrm>
          <a:prstGeom prst="cloud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41" name="Wolke 40"/>
          <p:cNvSpPr/>
          <p:nvPr/>
        </p:nvSpPr>
        <p:spPr bwMode="auto">
          <a:xfrm>
            <a:off x="4594462" y="4587751"/>
            <a:ext cx="731530" cy="532475"/>
          </a:xfrm>
          <a:prstGeom prst="cloud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043608" y="5863696"/>
            <a:ext cx="2160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900" kern="0" dirty="0">
                <a:solidFill>
                  <a:srgbClr val="000000"/>
                </a:solidFill>
                <a:latin typeface="Arial"/>
              </a:rPr>
              <a:t>[</a:t>
            </a:r>
            <a:r>
              <a:rPr lang="de-DE" sz="900" kern="0" dirty="0" err="1">
                <a:solidFill>
                  <a:srgbClr val="000000"/>
                </a:solidFill>
                <a:latin typeface="Arial"/>
              </a:rPr>
              <a:t>Robotnik</a:t>
            </a:r>
            <a:r>
              <a:rPr lang="de-DE" sz="900" kern="0" dirty="0">
                <a:solidFill>
                  <a:srgbClr val="000000"/>
                </a:solidFill>
                <a:latin typeface="Arial"/>
              </a:rPr>
              <a:t> Automation – </a:t>
            </a:r>
            <a:r>
              <a:rPr lang="de-DE" sz="900" kern="0" dirty="0" err="1">
                <a:solidFill>
                  <a:srgbClr val="000000"/>
                </a:solidFill>
                <a:latin typeface="Arial"/>
              </a:rPr>
              <a:t>Summit</a:t>
            </a:r>
            <a:r>
              <a:rPr lang="de-DE" sz="900" kern="0" dirty="0">
                <a:solidFill>
                  <a:srgbClr val="000000"/>
                </a:solidFill>
                <a:latin typeface="Arial"/>
              </a:rPr>
              <a:t> XL]</a:t>
            </a:r>
            <a:endParaRPr lang="en-GB" sz="900" kern="0" dirty="0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823465" y="5864400"/>
            <a:ext cx="8707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900" kern="0" dirty="0">
                <a:solidFill>
                  <a:srgbClr val="000000"/>
                </a:solidFill>
                <a:latin typeface="Arial"/>
              </a:rPr>
              <a:t>[PSD – </a:t>
            </a:r>
            <a:r>
              <a:rPr lang="de-DE" sz="900" kern="0" dirty="0" err="1">
                <a:solidFill>
                  <a:srgbClr val="000000"/>
                </a:solidFill>
                <a:latin typeface="Arial"/>
              </a:rPr>
              <a:t>Map</a:t>
            </a:r>
            <a:r>
              <a:rPr lang="de-DE" sz="900" kern="0" dirty="0">
                <a:solidFill>
                  <a:srgbClr val="000000"/>
                </a:solidFill>
                <a:latin typeface="Arial"/>
              </a:rPr>
              <a:t>]</a:t>
            </a:r>
            <a:endParaRPr lang="en-GB" sz="900" kern="0" dirty="0" err="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7161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466725" y="1196752"/>
            <a:ext cx="8208000" cy="4824636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Übersicht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sz="2400" b="1" dirty="0"/>
          </a:p>
          <a:p>
            <a:pPr marL="0" indent="0">
              <a:spcAft>
                <a:spcPts val="500"/>
              </a:spcAft>
              <a:buNone/>
            </a:pPr>
            <a:r>
              <a:rPr lang="de-DE" b="1" dirty="0"/>
              <a:t>Ziele der Arbeit</a:t>
            </a:r>
          </a:p>
          <a:p>
            <a:pPr marL="285750" indent="-285750">
              <a:spcAft>
                <a:spcPts val="600"/>
              </a:spcAft>
              <a:buSzPct val="80000"/>
              <a:buFont typeface="Arial" pitchFamily="34" charset="0"/>
              <a:buChar char="→"/>
            </a:pPr>
            <a:r>
              <a:rPr lang="de-DE" sz="1600" dirty="0"/>
              <a:t>Fusion der </a:t>
            </a:r>
            <a:r>
              <a:rPr lang="de-DE" sz="1600" dirty="0" err="1"/>
              <a:t>Robotersensorik</a:t>
            </a:r>
            <a:r>
              <a:rPr lang="de-DE" sz="1600" dirty="0"/>
              <a:t> </a:t>
            </a:r>
          </a:p>
          <a:p>
            <a:pPr marL="285750" indent="-285750">
              <a:spcAft>
                <a:spcPts val="600"/>
              </a:spcAft>
              <a:buSzPct val="80000"/>
              <a:buFont typeface="Arial" pitchFamily="34" charset="0"/>
              <a:buChar char="→"/>
            </a:pPr>
            <a:r>
              <a:rPr lang="de-DE" sz="1600" dirty="0"/>
              <a:t>Analyse und Optimierung des SLAM-Algorithmus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2042857" y="1555729"/>
            <a:ext cx="1602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002060"/>
                </a:solidFill>
                <a:latin typeface="+mn-lt"/>
                <a:ea typeface="ＭＳ Ｐゴシック" pitchFamily="-106" charset="-128"/>
                <a:cs typeface="ＭＳ Ｐゴシック" pitchFamily="-110" charset="-128"/>
              </a:rPr>
              <a:t>Roboterplattform</a:t>
            </a:r>
            <a:endParaRPr lang="en-GB" b="1" dirty="0">
              <a:solidFill>
                <a:srgbClr val="002060"/>
              </a:solidFill>
              <a:latin typeface="+mn-lt"/>
              <a:ea typeface="ＭＳ Ｐゴシック" pitchFamily="-106" charset="-128"/>
              <a:cs typeface="ＭＳ Ｐゴシック" pitchFamily="-110" charset="-128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611560" y="1556002"/>
            <a:ext cx="4248472" cy="273709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bgerundetes Rechteck 18"/>
          <p:cNvSpPr/>
          <p:nvPr/>
        </p:nvSpPr>
        <p:spPr>
          <a:xfrm>
            <a:off x="948927" y="2707857"/>
            <a:ext cx="3600400" cy="498943"/>
          </a:xfrm>
          <a:prstGeom prst="roundRect">
            <a:avLst>
              <a:gd name="adj" fmla="val 0"/>
            </a:avLst>
          </a:prstGeom>
          <a:solidFill>
            <a:srgbClr val="95BBE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Fusion der </a:t>
            </a:r>
            <a:r>
              <a:rPr lang="de-DE" sz="1400" b="1" dirty="0" err="1">
                <a:solidFill>
                  <a:srgbClr val="002060"/>
                </a:solidFill>
              </a:rPr>
              <a:t>Robotersensorik</a:t>
            </a:r>
            <a:endParaRPr lang="en-GB" sz="1600" b="1" dirty="0">
              <a:solidFill>
                <a:srgbClr val="002060"/>
              </a:solidFill>
            </a:endParaRPr>
          </a:p>
        </p:txBody>
      </p:sp>
      <p:sp>
        <p:nvSpPr>
          <p:cNvPr id="20" name="Abgerundetes Rechteck 19"/>
          <p:cNvSpPr/>
          <p:nvPr/>
        </p:nvSpPr>
        <p:spPr>
          <a:xfrm>
            <a:off x="1921035" y="3499945"/>
            <a:ext cx="1656184" cy="577127"/>
          </a:xfrm>
          <a:prstGeom prst="roundRect">
            <a:avLst>
              <a:gd name="adj" fmla="val 0"/>
            </a:avLst>
          </a:prstGeom>
          <a:solidFill>
            <a:srgbClr val="95BBE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SLAM</a:t>
            </a:r>
            <a:endParaRPr lang="en-GB" sz="1600" b="1" dirty="0">
              <a:solidFill>
                <a:srgbClr val="002060"/>
              </a:solidFill>
            </a:endParaRPr>
          </a:p>
        </p:txBody>
      </p:sp>
      <p:cxnSp>
        <p:nvCxnSpPr>
          <p:cNvPr id="23" name="Gerade Verbindung mit Pfeil 22"/>
          <p:cNvCxnSpPr>
            <a:stCxn id="19" idx="2"/>
            <a:endCxn id="20" idx="0"/>
          </p:cNvCxnSpPr>
          <p:nvPr/>
        </p:nvCxnSpPr>
        <p:spPr>
          <a:xfrm>
            <a:off x="2749127" y="3206800"/>
            <a:ext cx="0" cy="293145"/>
          </a:xfrm>
          <a:prstGeom prst="straightConnector1">
            <a:avLst/>
          </a:prstGeom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bgerundetes Rechteck 26"/>
          <p:cNvSpPr/>
          <p:nvPr/>
        </p:nvSpPr>
        <p:spPr>
          <a:xfrm>
            <a:off x="980739" y="1915769"/>
            <a:ext cx="1008112" cy="431775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Laser</a:t>
            </a:r>
            <a:endParaRPr lang="en-GB" sz="1400" b="1" dirty="0">
              <a:solidFill>
                <a:srgbClr val="002060"/>
              </a:solidFill>
            </a:endParaRPr>
          </a:p>
        </p:txBody>
      </p:sp>
      <p:sp>
        <p:nvSpPr>
          <p:cNvPr id="28" name="Abgerundetes Rechteck 27"/>
          <p:cNvSpPr/>
          <p:nvPr/>
        </p:nvSpPr>
        <p:spPr>
          <a:xfrm>
            <a:off x="2069243" y="1915769"/>
            <a:ext cx="1359768" cy="431775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Encoder</a:t>
            </a:r>
            <a:endParaRPr lang="en-GB" sz="1400" b="1" dirty="0">
              <a:solidFill>
                <a:srgbClr val="002060"/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Problemstellung und Ziele</a:t>
            </a:r>
            <a:endParaRPr lang="en-GB" dirty="0"/>
          </a:p>
        </p:txBody>
      </p:sp>
      <p:sp>
        <p:nvSpPr>
          <p:cNvPr id="33" name="Datumsplatzhalter 4"/>
          <p:cNvSpPr>
            <a:spLocks noGrp="1"/>
          </p:cNvSpPr>
          <p:nvPr>
            <p:ph type="dt" sz="half" idx="12"/>
          </p:nvPr>
        </p:nvSpPr>
        <p:spPr>
          <a:xfrm>
            <a:off x="464621" y="6546610"/>
            <a:ext cx="2133600" cy="123111"/>
          </a:xfrm>
        </p:spPr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 dirty="0"/>
          </a:p>
        </p:txBody>
      </p:sp>
      <p:sp>
        <p:nvSpPr>
          <p:cNvPr id="34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464621" y="6308779"/>
            <a:ext cx="2895600" cy="123111"/>
          </a:xfrm>
        </p:spPr>
        <p:txBody>
          <a:bodyPr/>
          <a:lstStyle/>
          <a:p>
            <a:r>
              <a:rPr lang="de-DE" dirty="0"/>
              <a:t>M. Hiller | Zwischenvortrag zur Masterarbeit </a:t>
            </a:r>
          </a:p>
        </p:txBody>
      </p:sp>
      <p:sp>
        <p:nvSpPr>
          <p:cNvPr id="38" name="Abgerundetes Rechteck 37"/>
          <p:cNvSpPr/>
          <p:nvPr/>
        </p:nvSpPr>
        <p:spPr>
          <a:xfrm>
            <a:off x="3516159" y="1915200"/>
            <a:ext cx="1008112" cy="431775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IMU</a:t>
            </a:r>
            <a:endParaRPr lang="en-GB" sz="1400" b="1" dirty="0">
              <a:solidFill>
                <a:srgbClr val="002060"/>
              </a:solidFill>
            </a:endParaRPr>
          </a:p>
        </p:txBody>
      </p:sp>
      <p:cxnSp>
        <p:nvCxnSpPr>
          <p:cNvPr id="3" name="Gewinkelte Verbindung 2"/>
          <p:cNvCxnSpPr/>
          <p:nvPr/>
        </p:nvCxnSpPr>
        <p:spPr bwMode="auto">
          <a:xfrm rot="16200000" flipH="1">
            <a:off x="6296734" y="2805721"/>
            <a:ext cx="1005828" cy="89474"/>
          </a:xfrm>
          <a:prstGeom prst="bentConnector3">
            <a:avLst/>
          </a:prstGeom>
          <a:noFill/>
          <a:ln>
            <a:noFill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mit Pfeil 24"/>
          <p:cNvCxnSpPr>
            <a:stCxn id="27" idx="2"/>
          </p:cNvCxnSpPr>
          <p:nvPr/>
        </p:nvCxnSpPr>
        <p:spPr>
          <a:xfrm>
            <a:off x="1484795" y="2347544"/>
            <a:ext cx="0" cy="360313"/>
          </a:xfrm>
          <a:prstGeom prst="straightConnector1">
            <a:avLst/>
          </a:prstGeom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28" idx="2"/>
            <a:endCxn id="19" idx="0"/>
          </p:cNvCxnSpPr>
          <p:nvPr/>
        </p:nvCxnSpPr>
        <p:spPr>
          <a:xfrm>
            <a:off x="2749127" y="2347544"/>
            <a:ext cx="0" cy="360313"/>
          </a:xfrm>
          <a:prstGeom prst="straightConnector1">
            <a:avLst/>
          </a:prstGeom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38" idx="2"/>
          </p:cNvCxnSpPr>
          <p:nvPr/>
        </p:nvCxnSpPr>
        <p:spPr>
          <a:xfrm>
            <a:off x="4020215" y="2346975"/>
            <a:ext cx="0" cy="360313"/>
          </a:xfrm>
          <a:prstGeom prst="straightConnector1">
            <a:avLst/>
          </a:prstGeom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779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466725" y="1196752"/>
            <a:ext cx="8208000" cy="4824636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Übersicht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sz="2400" b="1" dirty="0"/>
          </a:p>
          <a:p>
            <a:pPr marL="0" indent="0">
              <a:spcAft>
                <a:spcPts val="500"/>
              </a:spcAft>
              <a:buNone/>
            </a:pPr>
            <a:r>
              <a:rPr lang="de-DE" b="1" dirty="0"/>
              <a:t>Ziele der Arbeit</a:t>
            </a:r>
          </a:p>
          <a:p>
            <a:pPr marL="285750" indent="-285750">
              <a:spcAft>
                <a:spcPts val="600"/>
              </a:spcAft>
              <a:buSzPct val="80000"/>
              <a:buFont typeface="Arial" pitchFamily="34" charset="0"/>
              <a:buChar char="→"/>
            </a:pPr>
            <a:r>
              <a:rPr lang="de-DE" sz="1600" dirty="0"/>
              <a:t>Fusion der </a:t>
            </a:r>
            <a:r>
              <a:rPr lang="de-DE" sz="1600" dirty="0" err="1"/>
              <a:t>Robotersensorik</a:t>
            </a:r>
            <a:r>
              <a:rPr lang="de-DE" sz="1600" dirty="0"/>
              <a:t> </a:t>
            </a:r>
          </a:p>
          <a:p>
            <a:pPr marL="285750" indent="-285750">
              <a:spcAft>
                <a:spcPts val="600"/>
              </a:spcAft>
              <a:buSzPct val="80000"/>
              <a:buFont typeface="Arial" pitchFamily="34" charset="0"/>
              <a:buChar char="→"/>
            </a:pPr>
            <a:r>
              <a:rPr lang="de-DE" sz="1600" dirty="0"/>
              <a:t>Analyse und Optimierung des SLAM-Algorithmus</a:t>
            </a:r>
          </a:p>
          <a:p>
            <a:pPr marL="285750" indent="-285750">
              <a:spcAft>
                <a:spcPts val="600"/>
              </a:spcAft>
              <a:buSzPct val="80000"/>
              <a:buFont typeface="Arial" pitchFamily="34" charset="0"/>
              <a:buChar char="→"/>
            </a:pPr>
            <a:r>
              <a:rPr lang="de-DE" sz="1600" dirty="0"/>
              <a:t>Integration von bestehendem Kartenmaterial</a:t>
            </a:r>
          </a:p>
          <a:p>
            <a:pPr marL="285750" indent="-285750">
              <a:spcAft>
                <a:spcPts val="600"/>
              </a:spcAft>
              <a:buSzPct val="80000"/>
              <a:buFont typeface="Arial" pitchFamily="34" charset="0"/>
              <a:buChar char="→"/>
            </a:pPr>
            <a:r>
              <a:rPr lang="de-DE" sz="1600" b="1" dirty="0"/>
              <a:t>Aktualisierung und Erweiterung von bestehendem Kartenmaterial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5580112" y="1567036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002060"/>
                </a:solidFill>
                <a:latin typeface="+mn-lt"/>
                <a:ea typeface="ＭＳ Ｐゴシック" pitchFamily="-106" charset="-128"/>
                <a:cs typeface="ＭＳ Ｐゴシック" pitchFamily="-110" charset="-128"/>
              </a:rPr>
              <a:t>Weitere Informationsquellen</a:t>
            </a:r>
            <a:endParaRPr lang="en-GB" sz="1200" b="1" dirty="0">
              <a:solidFill>
                <a:srgbClr val="002060"/>
              </a:solidFill>
              <a:latin typeface="+mn-lt"/>
              <a:ea typeface="ＭＳ Ｐゴシック" pitchFamily="-106" charset="-128"/>
              <a:cs typeface="ＭＳ Ｐゴシック" pitchFamily="-110" charset="-128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042857" y="1555729"/>
            <a:ext cx="1602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002060"/>
                </a:solidFill>
                <a:latin typeface="+mn-lt"/>
                <a:ea typeface="ＭＳ Ｐゴシック" pitchFamily="-106" charset="-128"/>
                <a:cs typeface="ＭＳ Ｐゴシック" pitchFamily="-110" charset="-128"/>
              </a:rPr>
              <a:t>Roboterplattform</a:t>
            </a:r>
            <a:endParaRPr lang="en-GB" b="1" dirty="0">
              <a:solidFill>
                <a:srgbClr val="002060"/>
              </a:solidFill>
              <a:latin typeface="+mn-lt"/>
              <a:ea typeface="ＭＳ Ｐゴシック" pitchFamily="-106" charset="-128"/>
              <a:cs typeface="ＭＳ Ｐゴシック" pitchFamily="-110" charset="-128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611560" y="1556002"/>
            <a:ext cx="4248472" cy="273709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/>
          <p:cNvSpPr/>
          <p:nvPr/>
        </p:nvSpPr>
        <p:spPr>
          <a:xfrm>
            <a:off x="4860032" y="1556002"/>
            <a:ext cx="3600400" cy="273709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bgerundetes Rechteck 18"/>
          <p:cNvSpPr/>
          <p:nvPr/>
        </p:nvSpPr>
        <p:spPr>
          <a:xfrm>
            <a:off x="948927" y="2707857"/>
            <a:ext cx="3600400" cy="498943"/>
          </a:xfrm>
          <a:prstGeom prst="roundRect">
            <a:avLst>
              <a:gd name="adj" fmla="val 0"/>
            </a:avLst>
          </a:prstGeom>
          <a:solidFill>
            <a:srgbClr val="95BBE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Fusion der </a:t>
            </a:r>
            <a:r>
              <a:rPr lang="de-DE" sz="1400" b="1" dirty="0" err="1">
                <a:solidFill>
                  <a:srgbClr val="002060"/>
                </a:solidFill>
              </a:rPr>
              <a:t>Robotersensorik</a:t>
            </a:r>
            <a:endParaRPr lang="en-GB" sz="1600" b="1" dirty="0">
              <a:solidFill>
                <a:srgbClr val="002060"/>
              </a:solidFill>
            </a:endParaRPr>
          </a:p>
        </p:txBody>
      </p:sp>
      <p:sp>
        <p:nvSpPr>
          <p:cNvPr id="20" name="Abgerundetes Rechteck 19"/>
          <p:cNvSpPr/>
          <p:nvPr/>
        </p:nvSpPr>
        <p:spPr>
          <a:xfrm>
            <a:off x="1921035" y="3499945"/>
            <a:ext cx="1656184" cy="577127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Erweiterter SLAM</a:t>
            </a:r>
            <a:endParaRPr lang="en-GB" sz="1400" b="1" dirty="0">
              <a:solidFill>
                <a:srgbClr val="002060"/>
              </a:solidFill>
            </a:endParaRPr>
          </a:p>
        </p:txBody>
      </p:sp>
      <p:sp>
        <p:nvSpPr>
          <p:cNvPr id="21" name="Abgerundetes Rechteck 20"/>
          <p:cNvSpPr/>
          <p:nvPr/>
        </p:nvSpPr>
        <p:spPr>
          <a:xfrm>
            <a:off x="5364088" y="1916338"/>
            <a:ext cx="2781647" cy="431206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Karten-Information</a:t>
            </a:r>
            <a:endParaRPr lang="en-GB" sz="1600" b="1" dirty="0">
              <a:solidFill>
                <a:srgbClr val="002060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>
          <a:xfrm>
            <a:off x="5868144" y="3650137"/>
            <a:ext cx="1952482" cy="498943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Kartenaktualisierung</a:t>
            </a:r>
            <a:endParaRPr lang="en-GB" sz="1600" b="1" dirty="0">
              <a:solidFill>
                <a:srgbClr val="002060"/>
              </a:solidFill>
            </a:endParaRPr>
          </a:p>
        </p:txBody>
      </p:sp>
      <p:cxnSp>
        <p:nvCxnSpPr>
          <p:cNvPr id="23" name="Gerade Verbindung mit Pfeil 22"/>
          <p:cNvCxnSpPr>
            <a:stCxn id="19" idx="2"/>
            <a:endCxn id="20" idx="0"/>
          </p:cNvCxnSpPr>
          <p:nvPr/>
        </p:nvCxnSpPr>
        <p:spPr>
          <a:xfrm>
            <a:off x="2749127" y="3206800"/>
            <a:ext cx="0" cy="293145"/>
          </a:xfrm>
          <a:prstGeom prst="straightConnector1">
            <a:avLst/>
          </a:prstGeom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stCxn id="22" idx="1"/>
          </p:cNvCxnSpPr>
          <p:nvPr/>
        </p:nvCxnSpPr>
        <p:spPr>
          <a:xfrm flipH="1" flipV="1">
            <a:off x="3577221" y="3899608"/>
            <a:ext cx="2290923" cy="1"/>
          </a:xfrm>
          <a:prstGeom prst="straightConnector1">
            <a:avLst/>
          </a:prstGeom>
          <a:ln w="19050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bgerundetes Rechteck 26"/>
          <p:cNvSpPr/>
          <p:nvPr/>
        </p:nvSpPr>
        <p:spPr>
          <a:xfrm>
            <a:off x="980739" y="1915769"/>
            <a:ext cx="1008112" cy="431775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Laser</a:t>
            </a:r>
            <a:endParaRPr lang="en-GB" sz="1400" b="1" dirty="0">
              <a:solidFill>
                <a:srgbClr val="002060"/>
              </a:solidFill>
            </a:endParaRPr>
          </a:p>
        </p:txBody>
      </p:sp>
      <p:sp>
        <p:nvSpPr>
          <p:cNvPr id="28" name="Abgerundetes Rechteck 27"/>
          <p:cNvSpPr/>
          <p:nvPr/>
        </p:nvSpPr>
        <p:spPr>
          <a:xfrm>
            <a:off x="2069243" y="1915769"/>
            <a:ext cx="1359768" cy="431775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Encoder</a:t>
            </a:r>
            <a:endParaRPr lang="en-GB" sz="1400" b="1" dirty="0">
              <a:solidFill>
                <a:srgbClr val="002060"/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Problemstellung und Ziele</a:t>
            </a:r>
            <a:endParaRPr lang="en-GB" dirty="0"/>
          </a:p>
        </p:txBody>
      </p:sp>
      <p:sp>
        <p:nvSpPr>
          <p:cNvPr id="33" name="Datumsplatzhalter 4"/>
          <p:cNvSpPr>
            <a:spLocks noGrp="1"/>
          </p:cNvSpPr>
          <p:nvPr>
            <p:ph type="dt" sz="half" idx="12"/>
          </p:nvPr>
        </p:nvSpPr>
        <p:spPr>
          <a:xfrm>
            <a:off x="464621" y="6546610"/>
            <a:ext cx="2133600" cy="123111"/>
          </a:xfrm>
        </p:spPr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 dirty="0"/>
          </a:p>
        </p:txBody>
      </p:sp>
      <p:sp>
        <p:nvSpPr>
          <p:cNvPr id="34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464621" y="6308779"/>
            <a:ext cx="2895600" cy="123111"/>
          </a:xfrm>
        </p:spPr>
        <p:txBody>
          <a:bodyPr/>
          <a:lstStyle/>
          <a:p>
            <a:r>
              <a:rPr lang="de-DE" dirty="0"/>
              <a:t>M. Hiller | Zwischenvortrag zur Masterarbeit </a:t>
            </a:r>
          </a:p>
        </p:txBody>
      </p:sp>
      <p:sp>
        <p:nvSpPr>
          <p:cNvPr id="38" name="Abgerundetes Rechteck 37"/>
          <p:cNvSpPr/>
          <p:nvPr/>
        </p:nvSpPr>
        <p:spPr>
          <a:xfrm>
            <a:off x="3516159" y="1915200"/>
            <a:ext cx="1008112" cy="431775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2060"/>
                </a:solidFill>
              </a:rPr>
              <a:t>IMU</a:t>
            </a:r>
            <a:endParaRPr lang="en-GB" sz="1400" b="1" dirty="0">
              <a:solidFill>
                <a:srgbClr val="002060"/>
              </a:solidFill>
            </a:endParaRPr>
          </a:p>
        </p:txBody>
      </p:sp>
      <p:cxnSp>
        <p:nvCxnSpPr>
          <p:cNvPr id="3" name="Gewinkelte Verbindung 2"/>
          <p:cNvCxnSpPr/>
          <p:nvPr/>
        </p:nvCxnSpPr>
        <p:spPr bwMode="auto">
          <a:xfrm rot="16200000" flipH="1">
            <a:off x="6296734" y="2805721"/>
            <a:ext cx="1005828" cy="89474"/>
          </a:xfrm>
          <a:prstGeom prst="bentConnector3">
            <a:avLst/>
          </a:prstGeom>
          <a:noFill/>
          <a:ln>
            <a:noFill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Gewinkelte Verbindung 28"/>
          <p:cNvCxnSpPr/>
          <p:nvPr/>
        </p:nvCxnSpPr>
        <p:spPr bwMode="auto">
          <a:xfrm rot="10800000" flipV="1">
            <a:off x="3577226" y="2957328"/>
            <a:ext cx="3177687" cy="759696"/>
          </a:xfrm>
          <a:prstGeom prst="bentConnector3">
            <a:avLst>
              <a:gd name="adj1" fmla="val 50000"/>
            </a:avLst>
          </a:prstGeom>
          <a:ln w="19050" cap="sq">
            <a:solidFill>
              <a:srgbClr val="002060"/>
            </a:solidFill>
            <a:prstDash val="sysDash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>
            <a:stCxn id="21" idx="2"/>
          </p:cNvCxnSpPr>
          <p:nvPr/>
        </p:nvCxnSpPr>
        <p:spPr bwMode="auto">
          <a:xfrm>
            <a:off x="6754912" y="2347544"/>
            <a:ext cx="1" cy="609784"/>
          </a:xfrm>
          <a:prstGeom prst="line">
            <a:avLst/>
          </a:prstGeom>
          <a:ln w="19050">
            <a:solidFill>
              <a:srgbClr val="002060"/>
            </a:solidFill>
            <a:prstDash val="sysDash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7" idx="2"/>
          </p:cNvCxnSpPr>
          <p:nvPr/>
        </p:nvCxnSpPr>
        <p:spPr>
          <a:xfrm>
            <a:off x="1484795" y="2347544"/>
            <a:ext cx="0" cy="360313"/>
          </a:xfrm>
          <a:prstGeom prst="straightConnector1">
            <a:avLst/>
          </a:prstGeom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28" idx="2"/>
            <a:endCxn id="19" idx="0"/>
          </p:cNvCxnSpPr>
          <p:nvPr/>
        </p:nvCxnSpPr>
        <p:spPr>
          <a:xfrm>
            <a:off x="2749127" y="2347544"/>
            <a:ext cx="0" cy="360313"/>
          </a:xfrm>
          <a:prstGeom prst="straightConnector1">
            <a:avLst/>
          </a:prstGeom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38" idx="2"/>
          </p:cNvCxnSpPr>
          <p:nvPr/>
        </p:nvCxnSpPr>
        <p:spPr>
          <a:xfrm>
            <a:off x="4020215" y="2346975"/>
            <a:ext cx="0" cy="360313"/>
          </a:xfrm>
          <a:prstGeom prst="straightConnector1">
            <a:avLst/>
          </a:prstGeom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>
            <a:off x="7366979" y="2347544"/>
            <a:ext cx="0" cy="1302593"/>
          </a:xfrm>
          <a:prstGeom prst="straightConnector1">
            <a:avLst/>
          </a:prstGeom>
          <a:ln w="19050">
            <a:solidFill>
              <a:srgbClr val="00206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341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GB" dirty="0"/>
          </a:p>
        </p:txBody>
      </p:sp>
      <p:sp>
        <p:nvSpPr>
          <p:cNvPr id="33" name="Datumsplatzhalter 4"/>
          <p:cNvSpPr>
            <a:spLocks noGrp="1"/>
          </p:cNvSpPr>
          <p:nvPr>
            <p:ph type="dt" sz="half" idx="12"/>
          </p:nvPr>
        </p:nvSpPr>
        <p:spPr>
          <a:xfrm>
            <a:off x="464621" y="6546610"/>
            <a:ext cx="2133600" cy="123111"/>
          </a:xfrm>
        </p:spPr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 dirty="0"/>
          </a:p>
        </p:txBody>
      </p:sp>
      <p:sp>
        <p:nvSpPr>
          <p:cNvPr id="34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464621" y="6308779"/>
            <a:ext cx="2895600" cy="123111"/>
          </a:xfrm>
        </p:spPr>
        <p:txBody>
          <a:bodyPr/>
          <a:lstStyle/>
          <a:p>
            <a:r>
              <a:rPr lang="de-DE" dirty="0"/>
              <a:t>M. Hiller | Zwischenvortrag zur Masterarbeit </a:t>
            </a:r>
          </a:p>
        </p:txBody>
      </p:sp>
      <p:sp>
        <p:nvSpPr>
          <p:cNvPr id="30" name="Inhaltsplatzhalter 11"/>
          <p:cNvSpPr txBox="1">
            <a:spLocks/>
          </p:cNvSpPr>
          <p:nvPr/>
        </p:nvSpPr>
        <p:spPr>
          <a:xfrm>
            <a:off x="574452" y="1162570"/>
            <a:ext cx="8246020" cy="4786710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Motivation der Thematik</a:t>
            </a:r>
            <a:endParaRPr lang="de-DE" sz="800" dirty="0">
              <a:solidFill>
                <a:srgbClr val="002060">
                  <a:alpha val="30000"/>
                </a:srgbClr>
              </a:solidFill>
            </a:endParaRP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Problemstellung und Ziele</a:t>
            </a:r>
          </a:p>
          <a:p>
            <a:r>
              <a:rPr lang="de-DE" dirty="0"/>
              <a:t>Sensorik der Roboterplattform</a:t>
            </a: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Karten-Repräsentation</a:t>
            </a:r>
          </a:p>
          <a:p>
            <a:r>
              <a:rPr lang="de-DE" dirty="0" err="1">
                <a:solidFill>
                  <a:srgbClr val="002060">
                    <a:alpha val="30000"/>
                  </a:srgbClr>
                </a:solidFill>
              </a:rPr>
              <a:t>OpenSLAM</a:t>
            </a:r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 – </a:t>
            </a:r>
            <a:r>
              <a:rPr lang="de-DE" dirty="0" err="1">
                <a:solidFill>
                  <a:srgbClr val="002060">
                    <a:alpha val="30000"/>
                  </a:srgbClr>
                </a:solidFill>
              </a:rPr>
              <a:t>GMapping</a:t>
            </a:r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 </a:t>
            </a: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Global MI </a:t>
            </a:r>
            <a:r>
              <a:rPr lang="de-DE" dirty="0" err="1">
                <a:solidFill>
                  <a:srgbClr val="002060">
                    <a:alpha val="30000"/>
                  </a:srgbClr>
                </a:solidFill>
              </a:rPr>
              <a:t>OpenSLAM</a:t>
            </a:r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 </a:t>
            </a: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Zusammenfassung</a:t>
            </a:r>
          </a:p>
        </p:txBody>
      </p:sp>
    </p:spTree>
    <p:extLst>
      <p:ext uri="{BB962C8B-B14F-4D97-AF65-F5344CB8AC3E}">
        <p14:creationId xmlns:p14="http://schemas.microsoft.com/office/powerpoint/2010/main" val="365513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2280" y="4762782"/>
            <a:ext cx="1548308" cy="13305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Sensorik der Roboterplattform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6725" y="1196752"/>
            <a:ext cx="8208000" cy="4536604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Auswahl des Sensorsets</a:t>
            </a:r>
          </a:p>
          <a:p>
            <a:pPr lvl="1"/>
            <a:endParaRPr lang="de-DE" dirty="0"/>
          </a:p>
          <a:p>
            <a:pPr marL="0" indent="0">
              <a:buNone/>
            </a:pPr>
            <a:endParaRPr lang="de-DE" i="1" dirty="0"/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26.01.2017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/>
              <a:t>M. Hiller | Zwischenvortrag zur Masterarbeit </a:t>
            </a:r>
          </a:p>
        </p:txBody>
      </p:sp>
      <p:cxnSp>
        <p:nvCxnSpPr>
          <p:cNvPr id="17" name="Gerade Verbindung mit Pfeil 16"/>
          <p:cNvCxnSpPr>
            <a:stCxn id="14" idx="2"/>
            <a:endCxn id="26" idx="0"/>
          </p:cNvCxnSpPr>
          <p:nvPr/>
        </p:nvCxnSpPr>
        <p:spPr bwMode="auto">
          <a:xfrm>
            <a:off x="5065711" y="3517210"/>
            <a:ext cx="8096" cy="360582"/>
          </a:xfrm>
          <a:prstGeom prst="straightConnector1">
            <a:avLst/>
          </a:prstGeom>
          <a:noFill/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Rechteck 25"/>
          <p:cNvSpPr/>
          <p:nvPr/>
        </p:nvSpPr>
        <p:spPr bwMode="auto">
          <a:xfrm>
            <a:off x="4284499" y="3877792"/>
            <a:ext cx="1578616" cy="863823"/>
          </a:xfrm>
          <a:prstGeom prst="rect">
            <a:avLst/>
          </a:prstGeom>
          <a:solidFill>
            <a:schemeClr val="accent6">
              <a:lumMod val="75000"/>
              <a:alpha val="47843"/>
            </a:schemeClr>
          </a:solidFill>
          <a:ln>
            <a:solidFill>
              <a:srgbClr val="002060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002060"/>
                </a:solidFill>
                <a:latin typeface="+mn-lt"/>
              </a:rPr>
              <a:t>Fusion</a:t>
            </a:r>
            <a:endParaRPr lang="en-GB" sz="1400" b="1" dirty="0">
              <a:solidFill>
                <a:srgbClr val="002060"/>
              </a:solidFill>
              <a:latin typeface="+mn-lt"/>
            </a:endParaRPr>
          </a:p>
        </p:txBody>
      </p:sp>
      <p:cxnSp>
        <p:nvCxnSpPr>
          <p:cNvPr id="30" name="Gerade Verbindung mit Pfeil 29"/>
          <p:cNvCxnSpPr>
            <a:stCxn id="8" idx="3"/>
          </p:cNvCxnSpPr>
          <p:nvPr/>
        </p:nvCxnSpPr>
        <p:spPr bwMode="auto">
          <a:xfrm>
            <a:off x="2598220" y="3513136"/>
            <a:ext cx="1686164" cy="472463"/>
          </a:xfrm>
          <a:prstGeom prst="straightConnector1">
            <a:avLst/>
          </a:prstGeom>
          <a:noFill/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Gerade Verbindung mit Pfeil 32"/>
          <p:cNvCxnSpPr>
            <a:stCxn id="70" idx="3"/>
          </p:cNvCxnSpPr>
          <p:nvPr/>
        </p:nvCxnSpPr>
        <p:spPr bwMode="auto">
          <a:xfrm>
            <a:off x="2598219" y="4138859"/>
            <a:ext cx="1686165" cy="62764"/>
          </a:xfrm>
          <a:prstGeom prst="straightConnector1">
            <a:avLst/>
          </a:prstGeom>
          <a:noFill/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Gerade Verbindung mit Pfeil 35"/>
          <p:cNvCxnSpPr>
            <a:stCxn id="74" idx="3"/>
          </p:cNvCxnSpPr>
          <p:nvPr/>
        </p:nvCxnSpPr>
        <p:spPr bwMode="auto">
          <a:xfrm flipV="1">
            <a:off x="2598219" y="4417442"/>
            <a:ext cx="1686165" cy="329867"/>
          </a:xfrm>
          <a:prstGeom prst="straightConnector1">
            <a:avLst/>
          </a:prstGeom>
          <a:noFill/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>
            <a:stCxn id="78" idx="3"/>
          </p:cNvCxnSpPr>
          <p:nvPr/>
        </p:nvCxnSpPr>
        <p:spPr bwMode="auto">
          <a:xfrm flipV="1">
            <a:off x="2598219" y="4633671"/>
            <a:ext cx="1686165" cy="721042"/>
          </a:xfrm>
          <a:prstGeom prst="straightConnector1">
            <a:avLst/>
          </a:prstGeom>
          <a:noFill/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Gerade Verbindung mit Pfeil 49"/>
          <p:cNvCxnSpPr>
            <a:stCxn id="26" idx="3"/>
          </p:cNvCxnSpPr>
          <p:nvPr/>
        </p:nvCxnSpPr>
        <p:spPr bwMode="auto">
          <a:xfrm>
            <a:off x="5863115" y="4309704"/>
            <a:ext cx="2453301" cy="8094"/>
          </a:xfrm>
          <a:prstGeom prst="straightConnector1">
            <a:avLst/>
          </a:prstGeom>
          <a:noFill/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Rechteck 59"/>
          <p:cNvSpPr/>
          <p:nvPr/>
        </p:nvSpPr>
        <p:spPr bwMode="auto">
          <a:xfrm>
            <a:off x="6694901" y="3706175"/>
            <a:ext cx="1937346" cy="341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de-DE" sz="1600" b="1" dirty="0">
                <a:solidFill>
                  <a:srgbClr val="002060"/>
                </a:solidFill>
                <a:latin typeface="+mn-lt"/>
              </a:rPr>
              <a:t>Information über die Eigenbewegung</a:t>
            </a:r>
            <a:endParaRPr lang="en-GB" sz="1600" b="1" dirty="0">
              <a:solidFill>
                <a:srgbClr val="002060"/>
              </a:solidFill>
              <a:latin typeface="+mn-lt"/>
            </a:endParaRPr>
          </a:p>
        </p:txBody>
      </p:sp>
      <p:grpSp>
        <p:nvGrpSpPr>
          <p:cNvPr id="83" name="Gruppieren 82"/>
          <p:cNvGrpSpPr/>
          <p:nvPr/>
        </p:nvGrpSpPr>
        <p:grpSpPr>
          <a:xfrm>
            <a:off x="4231185" y="2616600"/>
            <a:ext cx="1685243" cy="1145120"/>
            <a:chOff x="4163650" y="2617242"/>
            <a:chExt cx="1685243" cy="1145120"/>
          </a:xfrm>
        </p:grpSpPr>
        <p:sp>
          <p:nvSpPr>
            <p:cNvPr id="14" name="Abgerundetes Rechteck 13"/>
            <p:cNvSpPr/>
            <p:nvPr/>
          </p:nvSpPr>
          <p:spPr>
            <a:xfrm>
              <a:off x="4163650" y="2845363"/>
              <a:ext cx="1669052" cy="67248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47843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rgbClr val="002060"/>
                  </a:solidFill>
                </a:rPr>
                <a:t>IMU</a:t>
              </a:r>
              <a:endParaRPr lang="en-GB" sz="1400" b="1" dirty="0">
                <a:solidFill>
                  <a:srgbClr val="002060"/>
                </a:solidFill>
              </a:endParaRPr>
            </a:p>
          </p:txBody>
        </p:sp>
        <p:pic>
          <p:nvPicPr>
            <p:cNvPr id="37" name="Grafik 36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3773" y="2617242"/>
              <a:ext cx="1145120" cy="1145120"/>
            </a:xfrm>
            <a:prstGeom prst="rect">
              <a:avLst/>
            </a:prstGeom>
          </p:spPr>
        </p:pic>
      </p:grpSp>
      <p:grpSp>
        <p:nvGrpSpPr>
          <p:cNvPr id="41" name="Gruppieren 40"/>
          <p:cNvGrpSpPr/>
          <p:nvPr/>
        </p:nvGrpSpPr>
        <p:grpSpPr>
          <a:xfrm>
            <a:off x="539551" y="1835788"/>
            <a:ext cx="2058669" cy="1034266"/>
            <a:chOff x="648508" y="4431870"/>
            <a:chExt cx="1800200" cy="895368"/>
          </a:xfrm>
        </p:grpSpPr>
        <p:sp>
          <p:nvSpPr>
            <p:cNvPr id="45" name="Abgerundetes Rechteck 44"/>
            <p:cNvSpPr/>
            <p:nvPr/>
          </p:nvSpPr>
          <p:spPr>
            <a:xfrm>
              <a:off x="648508" y="4431870"/>
              <a:ext cx="1800200" cy="895368"/>
            </a:xfrm>
            <a:prstGeom prst="roundRect">
              <a:avLst/>
            </a:prstGeom>
            <a:solidFill>
              <a:srgbClr val="95BBEB">
                <a:alpha val="47843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b="1" dirty="0">
                <a:solidFill>
                  <a:srgbClr val="002060"/>
                </a:solidFill>
              </a:endParaRP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721148" y="4600622"/>
              <a:ext cx="992579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de-DE" sz="1600" b="1" dirty="0">
                  <a:solidFill>
                    <a:srgbClr val="002060"/>
                  </a:solidFill>
                  <a:latin typeface="+mn-lt"/>
                </a:rPr>
                <a:t>Laser-</a:t>
              </a:r>
            </a:p>
            <a:p>
              <a:r>
                <a:rPr lang="de-DE" sz="1600" b="1" dirty="0">
                  <a:solidFill>
                    <a:srgbClr val="002060"/>
                  </a:solidFill>
                  <a:latin typeface="+mn-lt"/>
                </a:rPr>
                <a:t>Scanner</a:t>
              </a:r>
              <a:endParaRPr lang="de-DE" sz="2000" kern="0" dirty="0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40" name="Grafik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90" y="4489536"/>
              <a:ext cx="588068" cy="752087"/>
            </a:xfrm>
            <a:prstGeom prst="rect">
              <a:avLst/>
            </a:prstGeom>
          </p:spPr>
        </p:pic>
      </p:grpSp>
      <p:cxnSp>
        <p:nvCxnSpPr>
          <p:cNvPr id="51" name="Gerade Verbindung mit Pfeil 50"/>
          <p:cNvCxnSpPr>
            <a:stCxn id="45" idx="3"/>
          </p:cNvCxnSpPr>
          <p:nvPr/>
        </p:nvCxnSpPr>
        <p:spPr bwMode="auto">
          <a:xfrm>
            <a:off x="2598220" y="2352921"/>
            <a:ext cx="5818549" cy="0"/>
          </a:xfrm>
          <a:prstGeom prst="straightConnector1">
            <a:avLst/>
          </a:prstGeom>
          <a:noFill/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Rechteck 62"/>
          <p:cNvSpPr/>
          <p:nvPr/>
        </p:nvSpPr>
        <p:spPr bwMode="auto">
          <a:xfrm>
            <a:off x="6694901" y="1771205"/>
            <a:ext cx="1775036" cy="51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de-DE" sz="1600" b="1" dirty="0">
                <a:solidFill>
                  <a:srgbClr val="002060"/>
                </a:solidFill>
                <a:latin typeface="+mn-lt"/>
              </a:rPr>
              <a:t>Information über die Umgebung</a:t>
            </a:r>
            <a:endParaRPr lang="en-GB" sz="1600" b="1" dirty="0">
              <a:solidFill>
                <a:srgbClr val="002060"/>
              </a:solidFill>
              <a:latin typeface="+mn-lt"/>
            </a:endParaRPr>
          </a:p>
        </p:txBody>
      </p:sp>
      <p:grpSp>
        <p:nvGrpSpPr>
          <p:cNvPr id="67" name="Gruppieren 66"/>
          <p:cNvGrpSpPr/>
          <p:nvPr/>
        </p:nvGrpSpPr>
        <p:grpSpPr>
          <a:xfrm>
            <a:off x="539552" y="3256969"/>
            <a:ext cx="2058668" cy="512334"/>
            <a:chOff x="539552" y="3256969"/>
            <a:chExt cx="2058668" cy="512334"/>
          </a:xfrm>
        </p:grpSpPr>
        <p:sp>
          <p:nvSpPr>
            <p:cNvPr id="8" name="Abgerundetes Rechteck 7"/>
            <p:cNvSpPr/>
            <p:nvPr/>
          </p:nvSpPr>
          <p:spPr>
            <a:xfrm>
              <a:off x="539552" y="3256969"/>
              <a:ext cx="2058668" cy="51233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47843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1400" b="1" dirty="0">
                <a:solidFill>
                  <a:srgbClr val="002060"/>
                </a:solidFill>
              </a:endParaRPr>
            </a:p>
          </p:txBody>
        </p:sp>
        <p:sp>
          <p:nvSpPr>
            <p:cNvPr id="47" name="Textfeld 46"/>
            <p:cNvSpPr txBox="1"/>
            <p:nvPr/>
          </p:nvSpPr>
          <p:spPr>
            <a:xfrm>
              <a:off x="622623" y="3343859"/>
              <a:ext cx="13205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58775" eaLnBrk="0" hangingPunct="0">
                <a:spcAft>
                  <a:spcPts val="900"/>
                </a:spcAft>
                <a:buClr>
                  <a:srgbClr val="00406F"/>
                </a:buClr>
                <a:buSzPct val="75000"/>
              </a:pPr>
              <a:r>
                <a:rPr lang="de-DE" sz="1600" b="1" dirty="0">
                  <a:solidFill>
                    <a:srgbClr val="002060"/>
                  </a:solidFill>
                  <a:latin typeface="+mn-lt"/>
                </a:rPr>
                <a:t>Encoder VL</a:t>
              </a:r>
              <a:endParaRPr lang="en-GB" sz="1600" b="1" dirty="0">
                <a:solidFill>
                  <a:srgbClr val="002060"/>
                </a:solidFill>
                <a:latin typeface="+mn-lt"/>
              </a:endParaRPr>
            </a:p>
          </p:txBody>
        </p:sp>
        <p:pic>
          <p:nvPicPr>
            <p:cNvPr id="48" name="Grafik 47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79408">
              <a:off x="2005693" y="3296666"/>
              <a:ext cx="501362" cy="447551"/>
            </a:xfrm>
            <a:prstGeom prst="rect">
              <a:avLst/>
            </a:prstGeom>
          </p:spPr>
        </p:pic>
      </p:grpSp>
      <p:sp>
        <p:nvSpPr>
          <p:cNvPr id="9" name="Rechteck 8"/>
          <p:cNvSpPr/>
          <p:nvPr/>
        </p:nvSpPr>
        <p:spPr bwMode="auto">
          <a:xfrm>
            <a:off x="6948264" y="4741614"/>
            <a:ext cx="1872208" cy="135168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grpSp>
        <p:nvGrpSpPr>
          <p:cNvPr id="69" name="Gruppieren 68"/>
          <p:cNvGrpSpPr/>
          <p:nvPr/>
        </p:nvGrpSpPr>
        <p:grpSpPr>
          <a:xfrm>
            <a:off x="539551" y="3882692"/>
            <a:ext cx="2058668" cy="512334"/>
            <a:chOff x="539552" y="3256969"/>
            <a:chExt cx="2058668" cy="512334"/>
          </a:xfrm>
        </p:grpSpPr>
        <p:sp>
          <p:nvSpPr>
            <p:cNvPr id="70" name="Abgerundetes Rechteck 69"/>
            <p:cNvSpPr/>
            <p:nvPr/>
          </p:nvSpPr>
          <p:spPr>
            <a:xfrm>
              <a:off x="539552" y="3256969"/>
              <a:ext cx="2058668" cy="51233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47843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1400" b="1" dirty="0">
                <a:solidFill>
                  <a:srgbClr val="002060"/>
                </a:solidFill>
              </a:endParaRPr>
            </a:p>
          </p:txBody>
        </p:sp>
        <p:sp>
          <p:nvSpPr>
            <p:cNvPr id="71" name="Textfeld 70"/>
            <p:cNvSpPr txBox="1"/>
            <p:nvPr/>
          </p:nvSpPr>
          <p:spPr>
            <a:xfrm>
              <a:off x="622622" y="3343859"/>
              <a:ext cx="13588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58775" eaLnBrk="0" hangingPunct="0">
                <a:spcAft>
                  <a:spcPts val="900"/>
                </a:spcAft>
                <a:buClr>
                  <a:srgbClr val="00406F"/>
                </a:buClr>
                <a:buSzPct val="75000"/>
              </a:pPr>
              <a:r>
                <a:rPr lang="de-DE" sz="1600" b="1" dirty="0">
                  <a:solidFill>
                    <a:srgbClr val="002060"/>
                  </a:solidFill>
                  <a:latin typeface="+mn-lt"/>
                </a:rPr>
                <a:t>Encoder HL</a:t>
              </a:r>
              <a:endParaRPr lang="en-GB" sz="1600" b="1" dirty="0">
                <a:solidFill>
                  <a:srgbClr val="002060"/>
                </a:solidFill>
                <a:latin typeface="+mn-lt"/>
              </a:endParaRPr>
            </a:p>
          </p:txBody>
        </p:sp>
        <p:pic>
          <p:nvPicPr>
            <p:cNvPr id="72" name="Grafik 71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79408">
              <a:off x="2005693" y="3296666"/>
              <a:ext cx="501362" cy="447551"/>
            </a:xfrm>
            <a:prstGeom prst="rect">
              <a:avLst/>
            </a:prstGeom>
          </p:spPr>
        </p:pic>
      </p:grpSp>
      <p:grpSp>
        <p:nvGrpSpPr>
          <p:cNvPr id="73" name="Gruppieren 72"/>
          <p:cNvGrpSpPr/>
          <p:nvPr/>
        </p:nvGrpSpPr>
        <p:grpSpPr>
          <a:xfrm>
            <a:off x="539551" y="4491142"/>
            <a:ext cx="2058668" cy="512334"/>
            <a:chOff x="539552" y="3256969"/>
            <a:chExt cx="2058668" cy="512334"/>
          </a:xfrm>
        </p:grpSpPr>
        <p:sp>
          <p:nvSpPr>
            <p:cNvPr id="74" name="Abgerundetes Rechteck 73"/>
            <p:cNvSpPr/>
            <p:nvPr/>
          </p:nvSpPr>
          <p:spPr>
            <a:xfrm>
              <a:off x="539552" y="3256969"/>
              <a:ext cx="2058668" cy="51233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47843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1400" b="1" dirty="0">
                <a:solidFill>
                  <a:srgbClr val="002060"/>
                </a:solidFill>
              </a:endParaRPr>
            </a:p>
          </p:txBody>
        </p:sp>
        <p:sp>
          <p:nvSpPr>
            <p:cNvPr id="75" name="Textfeld 74"/>
            <p:cNvSpPr txBox="1"/>
            <p:nvPr/>
          </p:nvSpPr>
          <p:spPr>
            <a:xfrm>
              <a:off x="622622" y="3343859"/>
              <a:ext cx="13371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58775" eaLnBrk="0" hangingPunct="0">
                <a:spcAft>
                  <a:spcPts val="900"/>
                </a:spcAft>
                <a:buClr>
                  <a:srgbClr val="00406F"/>
                </a:buClr>
                <a:buSzPct val="75000"/>
              </a:pPr>
              <a:r>
                <a:rPr lang="de-DE" sz="1600" b="1" dirty="0">
                  <a:solidFill>
                    <a:srgbClr val="002060"/>
                  </a:solidFill>
                  <a:latin typeface="+mn-lt"/>
                </a:rPr>
                <a:t>Encoder VR</a:t>
              </a:r>
              <a:endParaRPr lang="en-GB" sz="1600" b="1" dirty="0">
                <a:solidFill>
                  <a:srgbClr val="002060"/>
                </a:solidFill>
                <a:latin typeface="+mn-lt"/>
              </a:endParaRPr>
            </a:p>
          </p:txBody>
        </p:sp>
        <p:pic>
          <p:nvPicPr>
            <p:cNvPr id="76" name="Grafik 75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79408">
              <a:off x="2005693" y="3296666"/>
              <a:ext cx="501362" cy="447551"/>
            </a:xfrm>
            <a:prstGeom prst="rect">
              <a:avLst/>
            </a:prstGeom>
          </p:spPr>
        </p:pic>
      </p:grpSp>
      <p:grpSp>
        <p:nvGrpSpPr>
          <p:cNvPr id="77" name="Gruppieren 76"/>
          <p:cNvGrpSpPr/>
          <p:nvPr/>
        </p:nvGrpSpPr>
        <p:grpSpPr>
          <a:xfrm>
            <a:off x="539551" y="5098546"/>
            <a:ext cx="2058668" cy="512334"/>
            <a:chOff x="539552" y="3256969"/>
            <a:chExt cx="2058668" cy="512334"/>
          </a:xfrm>
        </p:grpSpPr>
        <p:sp>
          <p:nvSpPr>
            <p:cNvPr id="78" name="Abgerundetes Rechteck 77"/>
            <p:cNvSpPr/>
            <p:nvPr/>
          </p:nvSpPr>
          <p:spPr>
            <a:xfrm>
              <a:off x="539552" y="3256969"/>
              <a:ext cx="2058668" cy="51233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47843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1400" b="1" dirty="0">
                <a:solidFill>
                  <a:srgbClr val="002060"/>
                </a:solidFill>
              </a:endParaRPr>
            </a:p>
          </p:txBody>
        </p:sp>
        <p:sp>
          <p:nvSpPr>
            <p:cNvPr id="79" name="Textfeld 78"/>
            <p:cNvSpPr txBox="1"/>
            <p:nvPr/>
          </p:nvSpPr>
          <p:spPr>
            <a:xfrm>
              <a:off x="622623" y="3343859"/>
              <a:ext cx="13588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58775" eaLnBrk="0" hangingPunct="0">
                <a:spcAft>
                  <a:spcPts val="900"/>
                </a:spcAft>
                <a:buClr>
                  <a:srgbClr val="00406F"/>
                </a:buClr>
                <a:buSzPct val="75000"/>
              </a:pPr>
              <a:r>
                <a:rPr lang="de-DE" sz="1600" b="1" dirty="0">
                  <a:solidFill>
                    <a:srgbClr val="002060"/>
                  </a:solidFill>
                  <a:latin typeface="+mn-lt"/>
                </a:rPr>
                <a:t>Encoder HR</a:t>
              </a:r>
              <a:endParaRPr lang="en-GB" sz="1600" b="1" dirty="0">
                <a:solidFill>
                  <a:srgbClr val="002060"/>
                </a:solidFill>
                <a:latin typeface="+mn-lt"/>
              </a:endParaRPr>
            </a:p>
          </p:txBody>
        </p:sp>
        <p:pic>
          <p:nvPicPr>
            <p:cNvPr id="80" name="Grafik 79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79408">
              <a:off x="2005693" y="3296666"/>
              <a:ext cx="501362" cy="447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0008410"/>
      </p:ext>
    </p:extLst>
  </p:cSld>
  <p:clrMapOvr>
    <a:masterClrMapping/>
  </p:clrMapOvr>
</p:sld>
</file>

<file path=ppt/theme/theme1.xml><?xml version="1.0" encoding="utf-8"?>
<a:theme xmlns:a="http://schemas.openxmlformats.org/drawingml/2006/main" name="2016-10_LIKE_Vorlage_4zu3">
  <a:themeElements>
    <a:clrScheme name="like">
      <a:dk1>
        <a:srgbClr val="000000"/>
      </a:dk1>
      <a:lt1>
        <a:srgbClr val="FFFFFF"/>
      </a:lt1>
      <a:dk2>
        <a:srgbClr val="00406F"/>
      </a:dk2>
      <a:lt2>
        <a:srgbClr val="C2C2C2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LIK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 typeface="Wingdings" pitchFamily="2" charset="2"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LT Com 55 Roman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 typeface="Wingdings" pitchFamily="2" charset="2"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LT Com 55 Roman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 defTabSz="358775" eaLnBrk="0" hangingPunct="0">
          <a:spcAft>
            <a:spcPts val="900"/>
          </a:spcAft>
          <a:buClr>
            <a:srgbClr val="00406F"/>
          </a:buClr>
          <a:buSzPct val="75000"/>
          <a:defRPr kern="0" dirty="0" err="1" smtClean="0">
            <a:solidFill>
              <a:srgbClr val="000000"/>
            </a:solidFill>
            <a:latin typeface="Arial"/>
          </a:defRPr>
        </a:defPPr>
      </a:lstStyle>
    </a:tx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Fraunhofer Farbpalette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2016-10_LIKE_Vorlage_4zu3</Template>
  <TotalTime>0</TotalTime>
  <Words>2503</Words>
  <Application>Microsoft Office PowerPoint</Application>
  <PresentationFormat>Bildschirmpräsentation (4:3)</PresentationFormat>
  <Paragraphs>569</Paragraphs>
  <Slides>34</Slides>
  <Notes>34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1" baseType="lpstr">
      <vt:lpstr>Arial</vt:lpstr>
      <vt:lpstr>ＭＳ Ｐゴシック</vt:lpstr>
      <vt:lpstr>Frutiger LT Com 55 Roman</vt:lpstr>
      <vt:lpstr>Frutiger LT Com 45 Light</vt:lpstr>
      <vt:lpstr>Wingdings</vt:lpstr>
      <vt:lpstr>Cambria Math</vt:lpstr>
      <vt:lpstr>2016-10_LIKE_Vorlage_4zu3</vt:lpstr>
      <vt:lpstr>Fusion der verfügbaren Sensoren auf dem Roboter zur Ortung und Kartierung</vt:lpstr>
      <vt:lpstr>Motivation der Thematik</vt:lpstr>
      <vt:lpstr>Agenda</vt:lpstr>
      <vt:lpstr>Agenda</vt:lpstr>
      <vt:lpstr>Zugrundeliegende Thematik</vt:lpstr>
      <vt:lpstr>Problemstellung und Ziele</vt:lpstr>
      <vt:lpstr>Problemstellung und Ziele</vt:lpstr>
      <vt:lpstr>Agenda</vt:lpstr>
      <vt:lpstr>Sensorik der Roboterplattform</vt:lpstr>
      <vt:lpstr>Agenda</vt:lpstr>
      <vt:lpstr>Karten-Repräsentation</vt:lpstr>
      <vt:lpstr>Agenda</vt:lpstr>
      <vt:lpstr>OpenSLAM – GMapping </vt:lpstr>
      <vt:lpstr>OpenSLAM – GMapping </vt:lpstr>
      <vt:lpstr>OpenSLAM – GMapping </vt:lpstr>
      <vt:lpstr>OpenSLAM – GMapping </vt:lpstr>
      <vt:lpstr>OpenSLAM – GMapping </vt:lpstr>
      <vt:lpstr>OpenSLAM – GMapping </vt:lpstr>
      <vt:lpstr>OpenSLAM – GMapping </vt:lpstr>
      <vt:lpstr>OpenSLAM – GMapping </vt:lpstr>
      <vt:lpstr>OpenSLAM – GMapping </vt:lpstr>
      <vt:lpstr>OpenSLAM – GMapping </vt:lpstr>
      <vt:lpstr>Agenda</vt:lpstr>
      <vt:lpstr>Global MI OpenSLAM</vt:lpstr>
      <vt:lpstr>Global MI OpenSLAM</vt:lpstr>
      <vt:lpstr>Global MI OpenSLAM</vt:lpstr>
      <vt:lpstr>Global MI OpenSLAM</vt:lpstr>
      <vt:lpstr>Agenda</vt:lpstr>
      <vt:lpstr>Zusammenfassung</vt:lpstr>
      <vt:lpstr>Zusammenfassung</vt:lpstr>
      <vt:lpstr>Vielen Dank.</vt:lpstr>
      <vt:lpstr>Literaturverzeichnis</vt:lpstr>
      <vt:lpstr>Literaturverzeichnis</vt:lpstr>
      <vt:lpstr>Lokalisierung und Kartierung mittels SLAM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Zwischenvortrag_MA</dc:title>
  <dc:creator>Markus Hiller</dc:creator>
  <cp:lastModifiedBy>Markus</cp:lastModifiedBy>
  <cp:revision>311</cp:revision>
  <cp:lastPrinted>2017-01-19T20:55:31Z</cp:lastPrinted>
  <dcterms:created xsi:type="dcterms:W3CDTF">2016-11-04T09:00:04Z</dcterms:created>
  <dcterms:modified xsi:type="dcterms:W3CDTF">2017-01-26T08:18:26Z</dcterms:modified>
</cp:coreProperties>
</file>